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59" r:id="rId4"/>
  </p:sldMasterIdLst>
  <p:notesMasterIdLst>
    <p:notesMasterId r:id="rId11"/>
  </p:notesMasterIdLst>
  <p:handoutMasterIdLst>
    <p:handoutMasterId r:id="rId12"/>
  </p:handoutMasterIdLst>
  <p:sldIdLst>
    <p:sldId id="401" r:id="rId5"/>
    <p:sldId id="457" r:id="rId6"/>
    <p:sldId id="472" r:id="rId7"/>
    <p:sldId id="504" r:id="rId8"/>
    <p:sldId id="386" r:id="rId9"/>
    <p:sldId id="499" r:id="rId10"/>
  </p:sldIdLst>
  <p:sldSz cx="12192000" cy="6858000"/>
  <p:notesSz cx="7315200" cy="96012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rt Breggeman" initials="BB" lastIdx="7" clrIdx="6">
    <p:extLst>
      <p:ext uri="{19B8F6BF-5375-455C-9EA6-DF929625EA0E}">
        <p15:presenceInfo xmlns:p15="http://schemas.microsoft.com/office/powerpoint/2012/main" userId="S::bart.breggeman@nl.ey.com::466fc62e-c5cf-4975-9a05-8ed1d3351b67" providerId="AD"/>
      </p:ext>
    </p:extLst>
  </p:cmAuthor>
  <p:cmAuthor id="1" name="Nusinow, Alice" initials="NA" lastIdx="13" clrIdx="0">
    <p:extLst>
      <p:ext uri="{19B8F6BF-5375-455C-9EA6-DF929625EA0E}">
        <p15:presenceInfo xmlns:p15="http://schemas.microsoft.com/office/powerpoint/2012/main" userId="S::anusinow@deloitte.com::6aed46a4-cfad-459a-9cfd-ac7b026cfb19" providerId="AD"/>
      </p:ext>
    </p:extLst>
  </p:cmAuthor>
  <p:cmAuthor id="8" name="Katja van Kranenburg" initials="KK" lastIdx="7" clrIdx="7">
    <p:extLst>
      <p:ext uri="{19B8F6BF-5375-455C-9EA6-DF929625EA0E}">
        <p15:presenceInfo xmlns:p15="http://schemas.microsoft.com/office/powerpoint/2012/main" userId="S::katja.vankranenburg_cms-dsb.com#ext#@eygs.onmicrosoft.com::f5261d37-44dc-4d07-93da-df24ac2ffcb0" providerId="AD"/>
      </p:ext>
    </p:extLst>
  </p:cmAuthor>
  <p:cmAuthor id="2" name="Greg Shaffer" initials="GS" lastIdx="20" clrIdx="1">
    <p:extLst>
      <p:ext uri="{19B8F6BF-5375-455C-9EA6-DF929625EA0E}">
        <p15:presenceInfo xmlns:p15="http://schemas.microsoft.com/office/powerpoint/2012/main" userId="S::gshaffer@deloitte.com::f2ab33ba-8890-4f70-a52d-7df520d299d8" providerId="AD"/>
      </p:ext>
    </p:extLst>
  </p:cmAuthor>
  <p:cmAuthor id="9" name="Dutch  Blockchain Coalition" initials="DC" lastIdx="4" clrIdx="8">
    <p:extLst>
      <p:ext uri="{19B8F6BF-5375-455C-9EA6-DF929625EA0E}">
        <p15:presenceInfo xmlns:p15="http://schemas.microsoft.com/office/powerpoint/2012/main" userId="S::info_dutchblockchaincoalition.org#ext#@eygs.onmicrosoft.com::61788b34-4421-4cab-ac58-41dcc445df5f" providerId="AD"/>
      </p:ext>
    </p:extLst>
  </p:cmAuthor>
  <p:cmAuthor id="3" name="Duijzer, Gijsbert" initials="DG" lastIdx="51" clrIdx="2">
    <p:extLst>
      <p:ext uri="{19B8F6BF-5375-455C-9EA6-DF929625EA0E}">
        <p15:presenceInfo xmlns:p15="http://schemas.microsoft.com/office/powerpoint/2012/main" userId="S::gduijzer@deloitte.nl::bc925901-8920-4af2-9473-20368aa3f856" providerId="AD"/>
      </p:ext>
    </p:extLst>
  </p:cmAuthor>
  <p:cmAuthor id="10" name="Duijzer, Gijsbert" initials="DG [2]" lastIdx="1" clrIdx="9">
    <p:extLst>
      <p:ext uri="{19B8F6BF-5375-455C-9EA6-DF929625EA0E}">
        <p15:presenceInfo xmlns:p15="http://schemas.microsoft.com/office/powerpoint/2012/main" userId="S::gduijzer_deloitte.nl#ext#@eygs.onmicrosoft.com::fb6a1408-3f32-40a5-8cd5-cea456efcc6a" providerId="AD"/>
      </p:ext>
    </p:extLst>
  </p:cmAuthor>
  <p:cmAuthor id="4" name="Simkens, Bart" initials="SB" lastIdx="11" clrIdx="3">
    <p:extLst>
      <p:ext uri="{19B8F6BF-5375-455C-9EA6-DF929625EA0E}">
        <p15:presenceInfo xmlns:p15="http://schemas.microsoft.com/office/powerpoint/2012/main" userId="S::bsimkens@deloitte.nl::cf69bcf4-623e-417e-b5f4-41df493529c7" providerId="AD"/>
      </p:ext>
    </p:extLst>
  </p:cmAuthor>
  <p:cmAuthor id="11" name="Olivier Rikken" initials="OR" lastIdx="2" clrIdx="10">
    <p:extLst>
      <p:ext uri="{19B8F6BF-5375-455C-9EA6-DF929625EA0E}">
        <p15:presenceInfo xmlns:p15="http://schemas.microsoft.com/office/powerpoint/2012/main" userId="Olivier Rikken" providerId="None"/>
      </p:ext>
    </p:extLst>
  </p:cmAuthor>
  <p:cmAuthor id="5" name="Souren, Rob (rob.souren@q-dance.com)" initials="S(" lastIdx="10" clrIdx="4">
    <p:extLst>
      <p:ext uri="{19B8F6BF-5375-455C-9EA6-DF929625EA0E}">
        <p15:presenceInfo xmlns:p15="http://schemas.microsoft.com/office/powerpoint/2012/main" userId="SOB.SOUREN@Q-DANCE.COM" providerId="AD"/>
      </p:ext>
    </p:extLst>
  </p:cmAuthor>
  <p:cmAuthor id="12" name="simon.sanders" initials="si" lastIdx="1" clrIdx="11">
    <p:extLst>
      <p:ext uri="{19B8F6BF-5375-455C-9EA6-DF929625EA0E}">
        <p15:presenceInfo xmlns:p15="http://schemas.microsoft.com/office/powerpoint/2012/main" userId="S::simon.sanders_cms-dsb.com#ext#@eygs.onmicrosoft.com::f3d9d38d-de9c-42c7-9899-52d60fe431d2" providerId="AD"/>
      </p:ext>
    </p:extLst>
  </p:cmAuthor>
  <p:cmAuthor id="6" name="Verdonk, Sebastiaan" initials="VS" lastIdx="10" clrIdx="5">
    <p:extLst>
      <p:ext uri="{19B8F6BF-5375-455C-9EA6-DF929625EA0E}">
        <p15:presenceInfo xmlns:p15="http://schemas.microsoft.com/office/powerpoint/2012/main" userId="S::sverdonk@deloitte.nl::9b4e23fb-9eaf-40a0-9a0e-319c59c82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823"/>
    <a:srgbClr val="EC7016"/>
    <a:srgbClr val="FFCA08"/>
    <a:srgbClr val="FCD20B"/>
    <a:srgbClr val="171F4A"/>
    <a:srgbClr val="F2F2F2"/>
    <a:srgbClr val="01308D"/>
    <a:srgbClr val="9C6A6A"/>
    <a:srgbClr val="CE8D3E"/>
    <a:srgbClr val="F8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DC919-EF61-4DA7-9D01-89BE5174A2BD}" v="4" dt="2021-01-26T13:23:53.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62867" autoAdjust="0"/>
  </p:normalViewPr>
  <p:slideViewPr>
    <p:cSldViewPr snapToGrid="0">
      <p:cViewPr varScale="1">
        <p:scale>
          <a:sx n="71" d="100"/>
          <a:sy n="71" d="100"/>
        </p:scale>
        <p:origin x="2214" y="7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Verkoulen" userId="e129aead-ee81-4b59-ae39-744ee2d0e62b" providerId="ADAL" clId="{73BDC919-EF61-4DA7-9D01-89BE5174A2BD}"/>
    <pc:docChg chg="undo custSel addSld delSld modSld sldOrd modMainMaster">
      <pc:chgData name="Peter Verkoulen" userId="e129aead-ee81-4b59-ae39-744ee2d0e62b" providerId="ADAL" clId="{73BDC919-EF61-4DA7-9D01-89BE5174A2BD}" dt="2021-01-26T13:31:16.432" v="187" actId="20577"/>
      <pc:docMkLst>
        <pc:docMk/>
      </pc:docMkLst>
      <pc:sldChg chg="ord">
        <pc:chgData name="Peter Verkoulen" userId="e129aead-ee81-4b59-ae39-744ee2d0e62b" providerId="ADAL" clId="{73BDC919-EF61-4DA7-9D01-89BE5174A2BD}" dt="2021-01-26T13:27:22.949" v="97"/>
        <pc:sldMkLst>
          <pc:docMk/>
          <pc:sldMk cId="4188912794" sldId="386"/>
        </pc:sldMkLst>
      </pc:sldChg>
      <pc:sldChg chg="delSp modSp mod">
        <pc:chgData name="Peter Verkoulen" userId="e129aead-ee81-4b59-ae39-744ee2d0e62b" providerId="ADAL" clId="{73BDC919-EF61-4DA7-9D01-89BE5174A2BD}" dt="2021-01-26T13:23:16.761" v="71" actId="478"/>
        <pc:sldMkLst>
          <pc:docMk/>
          <pc:sldMk cId="2112935504" sldId="401"/>
        </pc:sldMkLst>
        <pc:spChg chg="mod">
          <ac:chgData name="Peter Verkoulen" userId="e129aead-ee81-4b59-ae39-744ee2d0e62b" providerId="ADAL" clId="{73BDC919-EF61-4DA7-9D01-89BE5174A2BD}" dt="2021-01-26T13:22:30.094" v="67" actId="403"/>
          <ac:spMkLst>
            <pc:docMk/>
            <pc:sldMk cId="2112935504" sldId="401"/>
            <ac:spMk id="3" creationId="{4022A70B-1576-4C1C-B496-893D083FF9ED}"/>
          </ac:spMkLst>
        </pc:spChg>
        <pc:spChg chg="mod">
          <ac:chgData name="Peter Verkoulen" userId="e129aead-ee81-4b59-ae39-744ee2d0e62b" providerId="ADAL" clId="{73BDC919-EF61-4DA7-9D01-89BE5174A2BD}" dt="2021-01-26T13:21:43.353" v="1" actId="20577"/>
          <ac:spMkLst>
            <pc:docMk/>
            <pc:sldMk cId="2112935504" sldId="401"/>
            <ac:spMk id="4" creationId="{DBE5CA14-0D06-4F7A-A9FC-770C26C2BED6}"/>
          </ac:spMkLst>
        </pc:spChg>
        <pc:picChg chg="del">
          <ac:chgData name="Peter Verkoulen" userId="e129aead-ee81-4b59-ae39-744ee2d0e62b" providerId="ADAL" clId="{73BDC919-EF61-4DA7-9D01-89BE5174A2BD}" dt="2021-01-26T13:23:16.761" v="71" actId="478"/>
          <ac:picMkLst>
            <pc:docMk/>
            <pc:sldMk cId="2112935504" sldId="401"/>
            <ac:picMk id="2052" creationId="{D7CEE350-0121-45A6-8F98-5E06CA7E695A}"/>
          </ac:picMkLst>
        </pc:picChg>
      </pc:sldChg>
      <pc:sldChg chg="del">
        <pc:chgData name="Peter Verkoulen" userId="e129aead-ee81-4b59-ae39-744ee2d0e62b" providerId="ADAL" clId="{73BDC919-EF61-4DA7-9D01-89BE5174A2BD}" dt="2021-01-26T13:25:16.144" v="82" actId="47"/>
        <pc:sldMkLst>
          <pc:docMk/>
          <pc:sldMk cId="12414102" sldId="451"/>
        </pc:sldMkLst>
      </pc:sldChg>
      <pc:sldChg chg="delSp modSp mod modNotesTx">
        <pc:chgData name="Peter Verkoulen" userId="e129aead-ee81-4b59-ae39-744ee2d0e62b" providerId="ADAL" clId="{73BDC919-EF61-4DA7-9D01-89BE5174A2BD}" dt="2021-01-26T13:31:16.432" v="187" actId="20577"/>
        <pc:sldMkLst>
          <pc:docMk/>
          <pc:sldMk cId="1391746983" sldId="457"/>
        </pc:sldMkLst>
        <pc:spChg chg="mod">
          <ac:chgData name="Peter Verkoulen" userId="e129aead-ee81-4b59-ae39-744ee2d0e62b" providerId="ADAL" clId="{73BDC919-EF61-4DA7-9D01-89BE5174A2BD}" dt="2021-01-26T13:30:45.921" v="169" actId="20577"/>
          <ac:spMkLst>
            <pc:docMk/>
            <pc:sldMk cId="1391746983" sldId="457"/>
            <ac:spMk id="2" creationId="{55C95C14-A6E9-4CD2-8076-489244F95820}"/>
          </ac:spMkLst>
        </pc:spChg>
        <pc:spChg chg="del mod">
          <ac:chgData name="Peter Verkoulen" userId="e129aead-ee81-4b59-ae39-744ee2d0e62b" providerId="ADAL" clId="{73BDC919-EF61-4DA7-9D01-89BE5174A2BD}" dt="2021-01-26T13:30:02.015" v="146" actId="478"/>
          <ac:spMkLst>
            <pc:docMk/>
            <pc:sldMk cId="1391746983" sldId="457"/>
            <ac:spMk id="10" creationId="{457A8861-E897-441F-94CF-25A8A745D384}"/>
          </ac:spMkLst>
        </pc:spChg>
        <pc:spChg chg="mod">
          <ac:chgData name="Peter Verkoulen" userId="e129aead-ee81-4b59-ae39-744ee2d0e62b" providerId="ADAL" clId="{73BDC919-EF61-4DA7-9D01-89BE5174A2BD}" dt="2021-01-26T13:31:16.432" v="187" actId="20577"/>
          <ac:spMkLst>
            <pc:docMk/>
            <pc:sldMk cId="1391746983" sldId="457"/>
            <ac:spMk id="24" creationId="{3D937795-91C4-4768-AAC8-D8912D43ECE8}"/>
          </ac:spMkLst>
        </pc:spChg>
      </pc:sldChg>
      <pc:sldChg chg="del">
        <pc:chgData name="Peter Verkoulen" userId="e129aead-ee81-4b59-ae39-744ee2d0e62b" providerId="ADAL" clId="{73BDC919-EF61-4DA7-9D01-89BE5174A2BD}" dt="2021-01-26T13:25:14.064" v="81" actId="47"/>
        <pc:sldMkLst>
          <pc:docMk/>
          <pc:sldMk cId="3326607688" sldId="468"/>
        </pc:sldMkLst>
      </pc:sldChg>
      <pc:sldChg chg="del">
        <pc:chgData name="Peter Verkoulen" userId="e129aead-ee81-4b59-ae39-744ee2d0e62b" providerId="ADAL" clId="{73BDC919-EF61-4DA7-9D01-89BE5174A2BD}" dt="2021-01-26T13:23:35.507" v="73" actId="47"/>
        <pc:sldMkLst>
          <pc:docMk/>
          <pc:sldMk cId="1654288538" sldId="471"/>
        </pc:sldMkLst>
      </pc:sldChg>
      <pc:sldChg chg="add del">
        <pc:chgData name="Peter Verkoulen" userId="e129aead-ee81-4b59-ae39-744ee2d0e62b" providerId="ADAL" clId="{73BDC919-EF61-4DA7-9D01-89BE5174A2BD}" dt="2021-01-26T13:23:53.764" v="75"/>
        <pc:sldMkLst>
          <pc:docMk/>
          <pc:sldMk cId="2771306150" sldId="472"/>
        </pc:sldMkLst>
      </pc:sldChg>
      <pc:sldChg chg="del">
        <pc:chgData name="Peter Verkoulen" userId="e129aead-ee81-4b59-ae39-744ee2d0e62b" providerId="ADAL" clId="{73BDC919-EF61-4DA7-9D01-89BE5174A2BD}" dt="2021-01-26T13:27:02.284" v="89" actId="47"/>
        <pc:sldMkLst>
          <pc:docMk/>
          <pc:sldMk cId="2289241289" sldId="476"/>
        </pc:sldMkLst>
      </pc:sldChg>
      <pc:sldChg chg="del">
        <pc:chgData name="Peter Verkoulen" userId="e129aead-ee81-4b59-ae39-744ee2d0e62b" providerId="ADAL" clId="{73BDC919-EF61-4DA7-9D01-89BE5174A2BD}" dt="2021-01-26T13:27:02.880" v="90" actId="47"/>
        <pc:sldMkLst>
          <pc:docMk/>
          <pc:sldMk cId="3260445370" sldId="477"/>
        </pc:sldMkLst>
      </pc:sldChg>
      <pc:sldChg chg="del">
        <pc:chgData name="Peter Verkoulen" userId="e129aead-ee81-4b59-ae39-744ee2d0e62b" providerId="ADAL" clId="{73BDC919-EF61-4DA7-9D01-89BE5174A2BD}" dt="2021-01-26T13:23:27.905" v="72" actId="47"/>
        <pc:sldMkLst>
          <pc:docMk/>
          <pc:sldMk cId="2424484586" sldId="479"/>
        </pc:sldMkLst>
      </pc:sldChg>
      <pc:sldChg chg="del">
        <pc:chgData name="Peter Verkoulen" userId="e129aead-ee81-4b59-ae39-744ee2d0e62b" providerId="ADAL" clId="{73BDC919-EF61-4DA7-9D01-89BE5174A2BD}" dt="2021-01-26T13:25:56.081" v="84" actId="47"/>
        <pc:sldMkLst>
          <pc:docMk/>
          <pc:sldMk cId="1935156557" sldId="481"/>
        </pc:sldMkLst>
      </pc:sldChg>
      <pc:sldChg chg="del">
        <pc:chgData name="Peter Verkoulen" userId="e129aead-ee81-4b59-ae39-744ee2d0e62b" providerId="ADAL" clId="{73BDC919-EF61-4DA7-9D01-89BE5174A2BD}" dt="2021-01-26T13:25:45.212" v="83" actId="47"/>
        <pc:sldMkLst>
          <pc:docMk/>
          <pc:sldMk cId="1272485366" sldId="485"/>
        </pc:sldMkLst>
      </pc:sldChg>
      <pc:sldChg chg="del">
        <pc:chgData name="Peter Verkoulen" userId="e129aead-ee81-4b59-ae39-744ee2d0e62b" providerId="ADAL" clId="{73BDC919-EF61-4DA7-9D01-89BE5174A2BD}" dt="2021-01-26T13:25:06.732" v="80" actId="47"/>
        <pc:sldMkLst>
          <pc:docMk/>
          <pc:sldMk cId="3831312497" sldId="487"/>
        </pc:sldMkLst>
      </pc:sldChg>
      <pc:sldChg chg="del">
        <pc:chgData name="Peter Verkoulen" userId="e129aead-ee81-4b59-ae39-744ee2d0e62b" providerId="ADAL" clId="{73BDC919-EF61-4DA7-9D01-89BE5174A2BD}" dt="2021-01-26T13:27:04.745" v="93" actId="47"/>
        <pc:sldMkLst>
          <pc:docMk/>
          <pc:sldMk cId="3742635769" sldId="488"/>
        </pc:sldMkLst>
      </pc:sldChg>
      <pc:sldChg chg="del">
        <pc:chgData name="Peter Verkoulen" userId="e129aead-ee81-4b59-ae39-744ee2d0e62b" providerId="ADAL" clId="{73BDC919-EF61-4DA7-9D01-89BE5174A2BD}" dt="2021-01-26T13:27:05.173" v="94" actId="47"/>
        <pc:sldMkLst>
          <pc:docMk/>
          <pc:sldMk cId="911511314" sldId="489"/>
        </pc:sldMkLst>
      </pc:sldChg>
      <pc:sldChg chg="del">
        <pc:chgData name="Peter Verkoulen" userId="e129aead-ee81-4b59-ae39-744ee2d0e62b" providerId="ADAL" clId="{73BDC919-EF61-4DA7-9D01-89BE5174A2BD}" dt="2021-01-26T13:27:05.807" v="95" actId="47"/>
        <pc:sldMkLst>
          <pc:docMk/>
          <pc:sldMk cId="848824159" sldId="495"/>
        </pc:sldMkLst>
      </pc:sldChg>
      <pc:sldChg chg="del">
        <pc:chgData name="Peter Verkoulen" userId="e129aead-ee81-4b59-ae39-744ee2d0e62b" providerId="ADAL" clId="{73BDC919-EF61-4DA7-9D01-89BE5174A2BD}" dt="2021-01-26T13:27:03.489" v="91" actId="47"/>
        <pc:sldMkLst>
          <pc:docMk/>
          <pc:sldMk cId="1044800767" sldId="496"/>
        </pc:sldMkLst>
      </pc:sldChg>
      <pc:sldChg chg="del">
        <pc:chgData name="Peter Verkoulen" userId="e129aead-ee81-4b59-ae39-744ee2d0e62b" providerId="ADAL" clId="{73BDC919-EF61-4DA7-9D01-89BE5174A2BD}" dt="2021-01-26T13:25:57.275" v="85" actId="47"/>
        <pc:sldMkLst>
          <pc:docMk/>
          <pc:sldMk cId="2904292098" sldId="498"/>
        </pc:sldMkLst>
      </pc:sldChg>
      <pc:sldChg chg="add del">
        <pc:chgData name="Peter Verkoulen" userId="e129aead-ee81-4b59-ae39-744ee2d0e62b" providerId="ADAL" clId="{73BDC919-EF61-4DA7-9D01-89BE5174A2BD}" dt="2021-01-26T13:26:01.563" v="87" actId="47"/>
        <pc:sldMkLst>
          <pc:docMk/>
          <pc:sldMk cId="1529052050" sldId="499"/>
        </pc:sldMkLst>
      </pc:sldChg>
      <pc:sldChg chg="del">
        <pc:chgData name="Peter Verkoulen" userId="e129aead-ee81-4b59-ae39-744ee2d0e62b" providerId="ADAL" clId="{73BDC919-EF61-4DA7-9D01-89BE5174A2BD}" dt="2021-01-26T13:27:01.040" v="88" actId="47"/>
        <pc:sldMkLst>
          <pc:docMk/>
          <pc:sldMk cId="1793762187" sldId="500"/>
        </pc:sldMkLst>
      </pc:sldChg>
      <pc:sldChg chg="del">
        <pc:chgData name="Peter Verkoulen" userId="e129aead-ee81-4b59-ae39-744ee2d0e62b" providerId="ADAL" clId="{73BDC919-EF61-4DA7-9D01-89BE5174A2BD}" dt="2021-01-26T13:27:04.228" v="92" actId="47"/>
        <pc:sldMkLst>
          <pc:docMk/>
          <pc:sldMk cId="2968958861" sldId="501"/>
        </pc:sldMkLst>
      </pc:sldChg>
      <pc:sldChg chg="del">
        <pc:chgData name="Peter Verkoulen" userId="e129aead-ee81-4b59-ae39-744ee2d0e62b" providerId="ADAL" clId="{73BDC919-EF61-4DA7-9D01-89BE5174A2BD}" dt="2021-01-26T13:22:41.191" v="68" actId="47"/>
        <pc:sldMkLst>
          <pc:docMk/>
          <pc:sldMk cId="583313728" sldId="502"/>
        </pc:sldMkLst>
      </pc:sldChg>
      <pc:sldChg chg="modNotesTx">
        <pc:chgData name="Peter Verkoulen" userId="e129aead-ee81-4b59-ae39-744ee2d0e62b" providerId="ADAL" clId="{73BDC919-EF61-4DA7-9D01-89BE5174A2BD}" dt="2021-01-26T13:25:01.646" v="79" actId="20577"/>
        <pc:sldMkLst>
          <pc:docMk/>
          <pc:sldMk cId="4193208" sldId="504"/>
        </pc:sldMkLst>
      </pc:sldChg>
      <pc:sldMasterChg chg="modSldLayout">
        <pc:chgData name="Peter Verkoulen" userId="e129aead-ee81-4b59-ae39-744ee2d0e62b" providerId="ADAL" clId="{73BDC919-EF61-4DA7-9D01-89BE5174A2BD}" dt="2021-01-26T13:23:07.128" v="70" actId="478"/>
        <pc:sldMasterMkLst>
          <pc:docMk/>
          <pc:sldMasterMk cId="439119531" sldId="2147484059"/>
        </pc:sldMasterMkLst>
        <pc:sldLayoutChg chg="delSp">
          <pc:chgData name="Peter Verkoulen" userId="e129aead-ee81-4b59-ae39-744ee2d0e62b" providerId="ADAL" clId="{73BDC919-EF61-4DA7-9D01-89BE5174A2BD}" dt="2021-01-26T13:22:52.795" v="69" actId="478"/>
          <pc:sldLayoutMkLst>
            <pc:docMk/>
            <pc:sldMasterMk cId="439119531" sldId="2147484059"/>
            <pc:sldLayoutMk cId="2103948341" sldId="2147484062"/>
          </pc:sldLayoutMkLst>
          <pc:picChg chg="del">
            <ac:chgData name="Peter Verkoulen" userId="e129aead-ee81-4b59-ae39-744ee2d0e62b" providerId="ADAL" clId="{73BDC919-EF61-4DA7-9D01-89BE5174A2BD}" dt="2021-01-26T13:22:52.795" v="69" actId="478"/>
            <ac:picMkLst>
              <pc:docMk/>
              <pc:sldMasterMk cId="439119531" sldId="2147484059"/>
              <pc:sldLayoutMk cId="2103948341" sldId="2147484062"/>
              <ac:picMk id="3" creationId="{69C26CBA-013C-492F-AD33-15FDF5971994}"/>
            </ac:picMkLst>
          </pc:picChg>
        </pc:sldLayoutChg>
        <pc:sldLayoutChg chg="delSp">
          <pc:chgData name="Peter Verkoulen" userId="e129aead-ee81-4b59-ae39-744ee2d0e62b" providerId="ADAL" clId="{73BDC919-EF61-4DA7-9D01-89BE5174A2BD}" dt="2021-01-26T13:23:07.128" v="70" actId="478"/>
          <pc:sldLayoutMkLst>
            <pc:docMk/>
            <pc:sldMasterMk cId="439119531" sldId="2147484059"/>
            <pc:sldLayoutMk cId="655300795" sldId="2147484067"/>
          </pc:sldLayoutMkLst>
          <pc:picChg chg="del">
            <ac:chgData name="Peter Verkoulen" userId="e129aead-ee81-4b59-ae39-744ee2d0e62b" providerId="ADAL" clId="{73BDC919-EF61-4DA7-9D01-89BE5174A2BD}" dt="2021-01-26T13:23:07.128" v="70" actId="478"/>
            <ac:picMkLst>
              <pc:docMk/>
              <pc:sldMasterMk cId="439119531" sldId="2147484059"/>
              <pc:sldLayoutMk cId="655300795" sldId="2147484067"/>
              <ac:picMk id="9" creationId="{7FECC4B7-49AD-4314-BA67-842EBDB5374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1/26/2021</a:t>
            </a:fld>
            <a:endParaRPr lang="en-US">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‹nr.›</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1/25/2021</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‹nr.›</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145853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spcAft>
                <a:spcPts val="1200"/>
              </a:spcAft>
              <a:buFont typeface="Arial" panose="020B0604020202020204" pitchFamily="34" charset="0"/>
              <a:buChar char="•"/>
              <a:defRPr/>
            </a:pPr>
            <a:r>
              <a:rPr lang="nl-NL" sz="1200" dirty="0" err="1">
                <a:ea typeface="Open Sans Light" panose="020B0306030504020204" pitchFamily="34" charset="0"/>
                <a:cs typeface="Open Sans Light" panose="020B0306030504020204" pitchFamily="34" charset="0"/>
              </a:rPr>
              <a:t>uNLock</a:t>
            </a:r>
            <a:r>
              <a:rPr lang="nl-NL" sz="1200" dirty="0">
                <a:ea typeface="Open Sans Light" panose="020B0306030504020204" pitchFamily="34" charset="0"/>
                <a:cs typeface="Open Sans Light" panose="020B0306030504020204" pitchFamily="34" charset="0"/>
              </a:rPr>
              <a:t> is een samenwerking van kennisinstellingen, (semi)overheid en bedrijfsleven met de ambitie om de maatschappij op een veilige, gecontroleerde en privacy-vriendelijke wijze weer te openen. Dit doen we door te zorgen dat veilige “bubbels” gecreëerd kunnen worden op basis van het betrouwbaar en </a:t>
            </a:r>
            <a:r>
              <a:rPr lang="nl-NL" sz="1200" dirty="0" err="1">
                <a:ea typeface="Open Sans Light" panose="020B0306030504020204" pitchFamily="34" charset="0"/>
                <a:cs typeface="Open Sans Light" panose="020B0306030504020204" pitchFamily="34" charset="0"/>
              </a:rPr>
              <a:t>fraude-bestendig</a:t>
            </a:r>
            <a:r>
              <a:rPr lang="nl-NL" sz="1200" dirty="0">
                <a:ea typeface="Open Sans Light" panose="020B0306030504020204" pitchFamily="34" charset="0"/>
                <a:cs typeface="Open Sans Light" panose="020B0306030504020204" pitchFamily="34" charset="0"/>
              </a:rPr>
              <a:t> delen van (negatieve) corona testen om zo tijdelijk toegang te krijgen tot een bubbel waarin maatregelen als thuis blijven en 1.5m afstand houden dan tijdelijk losgelaten kunnen worden. Gegevens worden gedeeld conform de uitgangspunten van het programma "Regie op Gegevens": veilig, betrouwbaar en met privacy als uitgangspunt</a:t>
            </a:r>
          </a:p>
          <a:p>
            <a:pPr marL="171450" indent="-171450">
              <a:spcAft>
                <a:spcPts val="1200"/>
              </a:spcAft>
              <a:buFont typeface="Arial" panose="020B0604020202020204" pitchFamily="34" charset="0"/>
              <a:buChar char="•"/>
              <a:defRPr/>
            </a:pPr>
            <a:r>
              <a:rPr lang="nl-NL" sz="1200" dirty="0" err="1">
                <a:ea typeface="Open Sans Light" panose="020B0306030504020204" pitchFamily="34" charset="0"/>
                <a:cs typeface="Open Sans Light" panose="020B0306030504020204" pitchFamily="34" charset="0"/>
              </a:rPr>
              <a:t>uNLock</a:t>
            </a:r>
            <a:r>
              <a:rPr lang="nl-NL" sz="1200" dirty="0">
                <a:ea typeface="Open Sans Light" panose="020B0306030504020204" pitchFamily="34" charset="0"/>
                <a:cs typeface="Open Sans Light" panose="020B0306030504020204" pitchFamily="34" charset="0"/>
              </a:rPr>
              <a:t> positioneert zich daarom op een open, onafhankelijke en </a:t>
            </a:r>
            <a:r>
              <a:rPr lang="nl-NL" sz="1200" dirty="0" err="1">
                <a:ea typeface="Open Sans Light" panose="020B0306030504020204" pitchFamily="34" charset="0"/>
                <a:cs typeface="Open Sans Light" panose="020B0306030504020204" pitchFamily="34" charset="0"/>
              </a:rPr>
              <a:t>not</a:t>
            </a:r>
            <a:r>
              <a:rPr lang="nl-NL" sz="1200" dirty="0">
                <a:ea typeface="Open Sans Light" panose="020B0306030504020204" pitchFamily="34" charset="0"/>
                <a:cs typeface="Open Sans Light" panose="020B0306030504020204" pitchFamily="34" charset="0"/>
              </a:rPr>
              <a:t> for </a:t>
            </a:r>
            <a:r>
              <a:rPr lang="nl-NL" sz="1200" dirty="0" err="1">
                <a:ea typeface="Open Sans Light" panose="020B0306030504020204" pitchFamily="34" charset="0"/>
                <a:cs typeface="Open Sans Light" panose="020B0306030504020204" pitchFamily="34" charset="0"/>
              </a:rPr>
              <a:t>profit</a:t>
            </a:r>
            <a:r>
              <a:rPr lang="nl-NL" sz="1200" dirty="0">
                <a:ea typeface="Open Sans Light" panose="020B0306030504020204" pitchFamily="34" charset="0"/>
                <a:cs typeface="Open Sans Light" panose="020B0306030504020204" pitchFamily="34" charset="0"/>
              </a:rPr>
              <a:t> wijze.</a:t>
            </a:r>
          </a:p>
          <a:p>
            <a:pPr marL="171450" indent="-171450">
              <a:spcAft>
                <a:spcPts val="1200"/>
              </a:spcAft>
              <a:buFont typeface="Arial" panose="020B0604020202020204" pitchFamily="34" charset="0"/>
              <a:buChar char="•"/>
              <a:defRPr/>
            </a:pPr>
            <a:r>
              <a:rPr lang="nl-NL" sz="1200" dirty="0">
                <a:ea typeface="Open Sans Light" panose="020B0306030504020204" pitchFamily="34" charset="0"/>
                <a:cs typeface="Open Sans Light" panose="020B0306030504020204" pitchFamily="34" charset="0"/>
              </a:rPr>
              <a:t>Voor elk </a:t>
            </a:r>
            <a:r>
              <a:rPr lang="nl-NL" sz="1200" dirty="0" err="1">
                <a:ea typeface="Open Sans Light" panose="020B0306030504020204" pitchFamily="34" charset="0"/>
                <a:cs typeface="Open Sans Light" panose="020B0306030504020204" pitchFamily="34" charset="0"/>
              </a:rPr>
              <a:t>fieldlab</a:t>
            </a:r>
            <a:r>
              <a:rPr lang="nl-NL" sz="1200" dirty="0">
                <a:ea typeface="Open Sans Light" panose="020B0306030504020204" pitchFamily="34" charset="0"/>
                <a:cs typeface="Open Sans Light" panose="020B0306030504020204" pitchFamily="34" charset="0"/>
              </a:rPr>
              <a:t>, pilot, use-case of project zoekt </a:t>
            </a:r>
            <a:r>
              <a:rPr lang="nl-NL" sz="1200" dirty="0" err="1">
                <a:ea typeface="Open Sans Light" panose="020B0306030504020204" pitchFamily="34" charset="0"/>
                <a:cs typeface="Open Sans Light" panose="020B0306030504020204" pitchFamily="34" charset="0"/>
              </a:rPr>
              <a:t>uNLock</a:t>
            </a:r>
            <a:r>
              <a:rPr lang="nl-NL" sz="1200" dirty="0">
                <a:ea typeface="Open Sans Light" panose="020B0306030504020204" pitchFamily="34" charset="0"/>
                <a:cs typeface="Open Sans Light" panose="020B0306030504020204" pitchFamily="34" charset="0"/>
              </a:rPr>
              <a:t> geschikte partners die de doelstellingen van het betreffende initiatief kunnen realiseren.</a:t>
            </a:r>
          </a:p>
          <a:p>
            <a:pPr marL="171450" indent="-171450">
              <a:spcAft>
                <a:spcPts val="1200"/>
              </a:spcAft>
              <a:buFont typeface="Arial" panose="020B0604020202020204" pitchFamily="34" charset="0"/>
              <a:buChar char="•"/>
              <a:defRPr/>
            </a:pPr>
            <a:r>
              <a:rPr lang="nl-NL" sz="1200" dirty="0">
                <a:ea typeface="Open Sans Light" panose="020B0306030504020204" pitchFamily="34" charset="0"/>
                <a:cs typeface="Open Sans Light" panose="020B0306030504020204" pitchFamily="34" charset="0"/>
              </a:rPr>
              <a:t>In het kader van de vraag van VWS om de domeinen Onderwijs, Sociaal Leven en Werk te openen voorziet </a:t>
            </a:r>
            <a:r>
              <a:rPr lang="nl-NL" sz="1200" dirty="0" err="1">
                <a:ea typeface="Open Sans Light" panose="020B0306030504020204" pitchFamily="34" charset="0"/>
                <a:cs typeface="Open Sans Light" panose="020B0306030504020204" pitchFamily="34" charset="0"/>
              </a:rPr>
              <a:t>uNLock</a:t>
            </a:r>
            <a:r>
              <a:rPr lang="nl-NL" sz="1200" dirty="0">
                <a:ea typeface="Open Sans Light" panose="020B0306030504020204" pitchFamily="34" charset="0"/>
                <a:cs typeface="Open Sans Light" panose="020B0306030504020204" pitchFamily="34" charset="0"/>
              </a:rPr>
              <a:t> momenteel de samenwerking met onderstaande partijen</a:t>
            </a:r>
            <a:endParaRPr lang="nl-NL" dirty="0"/>
          </a:p>
        </p:txBody>
      </p:sp>
      <p:sp>
        <p:nvSpPr>
          <p:cNvPr id="4" name="Tijdelijke aanduiding voor dianummer 3"/>
          <p:cNvSpPr>
            <a:spLocks noGrp="1"/>
          </p:cNvSpPr>
          <p:nvPr>
            <p:ph type="sldNum" sz="quarter" idx="5"/>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26012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266808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nl-NL" sz="1200" dirty="0"/>
              <a:t>Waarom maakt </a:t>
            </a:r>
            <a:r>
              <a:rPr lang="nl-NL" sz="1200" dirty="0" err="1"/>
              <a:t>uNLock</a:t>
            </a:r>
            <a:r>
              <a:rPr lang="nl-NL" sz="1200" dirty="0"/>
              <a:t> gebruik van een decentrale oplossing? </a:t>
            </a:r>
            <a:endParaRPr lang="nl-NL" sz="1200" dirty="0">
              <a:cs typeface="Calibri"/>
            </a:endParaRPr>
          </a:p>
          <a:p>
            <a:pPr marL="800100" lvl="1" indent="-342900">
              <a:buFont typeface="Arial" panose="020B0604020202020204" pitchFamily="34" charset="0"/>
              <a:buChar char="•"/>
            </a:pPr>
            <a:r>
              <a:rPr lang="nl-NL" sz="1200" dirty="0">
                <a:cs typeface="Calibri"/>
              </a:rPr>
              <a:t>Het is geen register waarin persoonsgegevens worden verwerkt, het is een validatiemechanisme om echtheid van decentraal bewijs te valideren.</a:t>
            </a:r>
            <a:endParaRPr lang="nl-NL" sz="1200" dirty="0"/>
          </a:p>
          <a:p>
            <a:pPr marL="800100" lvl="1" indent="-342900">
              <a:buFont typeface="Arial" panose="020B0604020202020204" pitchFamily="34" charset="0"/>
              <a:buChar char="•"/>
            </a:pPr>
            <a:r>
              <a:rPr lang="nl-NL" sz="1200" dirty="0">
                <a:cs typeface="Calibri"/>
              </a:rPr>
              <a:t>Decentraal voorkomt manipulatie door één beheerder en daarmee de mogelijkheid om met echtheid te frauderen</a:t>
            </a:r>
            <a:endParaRPr lang="nl-NL" sz="1200" dirty="0"/>
          </a:p>
          <a:p>
            <a:pPr marL="800100" lvl="1" indent="-342900">
              <a:buFont typeface="Arial" panose="020B0604020202020204" pitchFamily="34" charset="0"/>
              <a:buChar char="•"/>
            </a:pPr>
            <a:r>
              <a:rPr lang="nl-NL" sz="1200" dirty="0"/>
              <a:t>Opslag van het bewijs (de verklaring) bij de burger zelf draagt bij aan de regie op gegevens van en door de burger.</a:t>
            </a:r>
            <a:endParaRPr lang="nl-NL" sz="1200" dirty="0">
              <a:cs typeface="Calibri"/>
            </a:endParaRPr>
          </a:p>
          <a:p>
            <a:pPr marL="800100" lvl="1" indent="-342900">
              <a:buFont typeface="Arial" panose="020B0604020202020204" pitchFamily="34" charset="0"/>
              <a:buChar char="•"/>
            </a:pPr>
            <a:endParaRPr lang="nl-NL" sz="1200" dirty="0">
              <a:cs typeface="Calibri"/>
            </a:endParaRPr>
          </a:p>
          <a:p>
            <a:pPr marL="342900" indent="-342900">
              <a:buFont typeface="+mj-lt"/>
              <a:buAutoNum type="arabicPeriod"/>
            </a:pPr>
            <a:r>
              <a:rPr lang="nl-NL" sz="1200" dirty="0"/>
              <a:t>Hoe weten we dat er geen fraude gepleegd kan worden?</a:t>
            </a:r>
            <a:endParaRPr lang="nl-NL" sz="1200" dirty="0">
              <a:cs typeface="Calibri"/>
            </a:endParaRPr>
          </a:p>
          <a:p>
            <a:pPr marL="800100" lvl="1" indent="-342900">
              <a:buFont typeface="Arial" panose="020B0604020202020204" pitchFamily="34" charset="0"/>
              <a:buChar char="•"/>
            </a:pPr>
            <a:r>
              <a:rPr lang="nl-NL" sz="1200" dirty="0">
                <a:cs typeface="Calibri"/>
              </a:rPr>
              <a:t>Echtheid wordt decentraal gevalideerd op basis van verschillende technisch complexe en niet manipuleerbare mechanismen. Mechanisme zelf staat onder beheer van alle partijen (</a:t>
            </a:r>
            <a:r>
              <a:rPr lang="nl-NL" sz="1200" dirty="0" err="1">
                <a:cs typeface="Calibri"/>
              </a:rPr>
              <a:t>nodes</a:t>
            </a:r>
            <a:r>
              <a:rPr lang="nl-NL" sz="1200" dirty="0">
                <a:cs typeface="Calibri"/>
              </a:rPr>
              <a:t>).</a:t>
            </a:r>
          </a:p>
          <a:p>
            <a:pPr marL="800100" lvl="1" indent="-342900">
              <a:buFont typeface="Arial" panose="020B0604020202020204" pitchFamily="34" charset="0"/>
              <a:buChar char="•"/>
            </a:pPr>
            <a:r>
              <a:rPr lang="nl-NL" sz="1200" dirty="0"/>
              <a:t>Door de testuitslag (</a:t>
            </a:r>
            <a:r>
              <a:rPr lang="nl-NL" sz="1200" u="sng" dirty="0"/>
              <a:t>in de Wallet app op de telefoon van de burger</a:t>
            </a:r>
            <a:r>
              <a:rPr lang="nl-NL" sz="1200" dirty="0"/>
              <a:t>) te koppelen aan de pasfoto van de burger, is uitwisselen van testresultaten tussen personen nagenoeg onmogelijk (dubbelgangers zijn niet uit te sluiten, dat is met ID check overigens ook niet op te lossen). Deze oplossing is getest bij de </a:t>
            </a:r>
            <a:r>
              <a:rPr lang="nl-NL" sz="1200" dirty="0" err="1"/>
              <a:t>Fieldlab</a:t>
            </a:r>
            <a:r>
              <a:rPr lang="nl-NL" sz="1200" dirty="0"/>
              <a:t> pilot in december 2020.</a:t>
            </a:r>
            <a:endParaRPr lang="nl-NL" sz="1200" dirty="0">
              <a:cs typeface="Calibri"/>
            </a:endParaRPr>
          </a:p>
          <a:p>
            <a:pPr marL="800100" lvl="1" indent="-342900">
              <a:buFont typeface="Arial" panose="020B0604020202020204" pitchFamily="34" charset="0"/>
              <a:buChar char="•"/>
            </a:pPr>
            <a:r>
              <a:rPr lang="nl-NL" sz="1200" dirty="0"/>
              <a:t>Het gebruik van het decentraal register zorgt er voor dat de authenticiteit van het testresultaat gecontroleerd kan worden</a:t>
            </a:r>
            <a:endParaRPr lang="nl-NL" sz="1200" dirty="0">
              <a:cs typeface="Calibri"/>
            </a:endParaRPr>
          </a:p>
          <a:p>
            <a:pPr marL="457200" lvl="1" indent="0">
              <a:buFont typeface="Arial" panose="020B0604020202020204" pitchFamily="34" charset="0"/>
              <a:buNone/>
            </a:pPr>
            <a:endParaRPr lang="nl-NL" sz="1200" dirty="0">
              <a:cs typeface="Calibri"/>
            </a:endParaRPr>
          </a:p>
          <a:p>
            <a:pPr marL="342900" indent="-342900">
              <a:buFont typeface="+mj-lt"/>
              <a:buAutoNum type="arabicPeriod"/>
            </a:pPr>
            <a:r>
              <a:rPr lang="nl-NL" sz="1200" dirty="0"/>
              <a:t>Hoe gaat </a:t>
            </a:r>
            <a:r>
              <a:rPr lang="nl-NL" sz="1200" dirty="0" err="1"/>
              <a:t>uNLock</a:t>
            </a:r>
            <a:r>
              <a:rPr lang="nl-NL" sz="1200" dirty="0"/>
              <a:t> om met </a:t>
            </a:r>
            <a:r>
              <a:rPr lang="nl-NL" sz="1200" dirty="0" err="1"/>
              <a:t>inclusiviteit</a:t>
            </a:r>
            <a:r>
              <a:rPr lang="nl-NL" sz="1200" dirty="0"/>
              <a:t>?</a:t>
            </a:r>
            <a:endParaRPr lang="nl-NL" sz="1200" dirty="0">
              <a:cs typeface="Calibri"/>
            </a:endParaRPr>
          </a:p>
          <a:p>
            <a:pPr marL="800100" lvl="1" indent="-342900">
              <a:buFont typeface="Arial" panose="020B0604020202020204" pitchFamily="34" charset="0"/>
              <a:buChar char="•"/>
            </a:pPr>
            <a:r>
              <a:rPr lang="nl-NL" sz="1200" dirty="0">
                <a:cs typeface="Calibri"/>
              </a:rPr>
              <a:t>In het kader van </a:t>
            </a:r>
            <a:r>
              <a:rPr lang="nl-NL" sz="1200" dirty="0" err="1">
                <a:cs typeface="Calibri"/>
              </a:rPr>
              <a:t>inclusiviteit</a:t>
            </a:r>
            <a:r>
              <a:rPr lang="nl-NL" sz="1200" dirty="0">
                <a:cs typeface="Calibri"/>
              </a:rPr>
              <a:t> worden twee oplossingen ontwikkeld:</a:t>
            </a:r>
          </a:p>
          <a:p>
            <a:pPr marL="1257300" lvl="2" indent="-342900">
              <a:buFont typeface="Arial" panose="020B0604020202020204" pitchFamily="34" charset="0"/>
              <a:buChar char="•"/>
            </a:pPr>
            <a:r>
              <a:rPr lang="nl-NL" sz="1200" dirty="0"/>
              <a:t>Wallet app:</a:t>
            </a:r>
            <a:endParaRPr lang="nl-NL" sz="1200" dirty="0">
              <a:cs typeface="Calibri"/>
            </a:endParaRPr>
          </a:p>
          <a:p>
            <a:pPr marL="1714500" lvl="3" indent="-342900">
              <a:buFont typeface="Arial" panose="020B0604020202020204" pitchFamily="34" charset="0"/>
              <a:buChar char="•"/>
            </a:pPr>
            <a:r>
              <a:rPr lang="nl-NL" sz="1200" dirty="0"/>
              <a:t>Een oplossing waarbij de burger het testresultaat bewaart in een beveiligde app op zijn/haar telefoon, waarmee hij/zij als enige de volledige controle heeft over de in de Wallet app verwerkte persoonsgegevens.</a:t>
            </a:r>
            <a:endParaRPr lang="nl-NL" sz="1200" dirty="0">
              <a:cs typeface="Calibri"/>
            </a:endParaRPr>
          </a:p>
          <a:p>
            <a:pPr marL="1257300" lvl="2" indent="-342900">
              <a:buFont typeface="Arial" panose="020B0604020202020204" pitchFamily="34" charset="0"/>
              <a:buChar char="•"/>
            </a:pPr>
            <a:r>
              <a:rPr lang="nl-NL" sz="1200" dirty="0"/>
              <a:t>Papieren alternatief:</a:t>
            </a:r>
            <a:endParaRPr lang="nl-NL" sz="1200" dirty="0">
              <a:cs typeface="Calibri"/>
            </a:endParaRPr>
          </a:p>
          <a:p>
            <a:pPr marL="1714500" lvl="3" indent="-342900">
              <a:buFont typeface="Arial" panose="020B0604020202020204" pitchFamily="34" charset="0"/>
              <a:buChar char="•"/>
            </a:pPr>
            <a:r>
              <a:rPr lang="nl-NL" sz="1200" dirty="0"/>
              <a:t>Een oplossing waarbij het testresultaat ten behoeve van de burger wordt opgeslagen in een centraal opgeslagen persoonlijke wallet die alleen toegankelijk is voor de burger zelf. Een papieren kopie van de QR-code kan de burger tonen aan de </a:t>
            </a:r>
            <a:r>
              <a:rPr lang="nl-NL" sz="1200" dirty="0" err="1"/>
              <a:t>verifier</a:t>
            </a:r>
            <a:r>
              <a:rPr lang="nl-NL" sz="1200" dirty="0"/>
              <a:t>.</a:t>
            </a:r>
            <a:endParaRPr lang="nl-NL" sz="1200" dirty="0">
              <a:cs typeface="Calibri"/>
            </a:endParaRPr>
          </a:p>
          <a:p>
            <a:endParaRPr lang="nl-NL"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a:p>
        </p:txBody>
      </p:sp>
    </p:spTree>
    <p:extLst>
      <p:ext uri="{BB962C8B-B14F-4D97-AF65-F5344CB8AC3E}">
        <p14:creationId xmlns:p14="http://schemas.microsoft.com/office/powerpoint/2010/main" val="252877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5</a:t>
            </a:fld>
            <a:endParaRPr lang="en-GB"/>
          </a:p>
        </p:txBody>
      </p:sp>
    </p:spTree>
    <p:extLst>
      <p:ext uri="{BB962C8B-B14F-4D97-AF65-F5344CB8AC3E}">
        <p14:creationId xmlns:p14="http://schemas.microsoft.com/office/powerpoint/2010/main" val="58361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262101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nlockapp.nl/"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nlockapp.nl/"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nlockapp.nl/"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nlockapp.nl/"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pic>
        <p:nvPicPr>
          <p:cNvPr id="17" name="Graphic 16">
            <a:hlinkClick r:id="rId2"/>
            <a:extLst>
              <a:ext uri="{FF2B5EF4-FFF2-40B4-BE49-F238E27FC236}">
                <a16:creationId xmlns:a16="http://schemas.microsoft.com/office/drawing/2014/main" id="{A4BAA1C4-EA37-4012-9880-0706416ACE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1626" y="457200"/>
            <a:ext cx="1873047" cy="426770"/>
          </a:xfrm>
          <a:prstGeom prst="rect">
            <a:avLst/>
          </a:prstGeom>
        </p:spPr>
      </p:pic>
    </p:spTree>
    <p:extLst>
      <p:ext uri="{BB962C8B-B14F-4D97-AF65-F5344CB8AC3E}">
        <p14:creationId xmlns:p14="http://schemas.microsoft.com/office/powerpoint/2010/main" val="1487035599"/>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8511486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4341438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6789552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Black">
    <p:bg>
      <p:bgPr>
        <a:solidFill>
          <a:schemeClr val="tx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a:t>Click to add title</a:t>
            </a:r>
          </a:p>
        </p:txBody>
      </p:sp>
      <p:sp>
        <p:nvSpPr>
          <p:cNvPr id="3" name="CaseCode">
            <a:extLst>
              <a:ext uri="{FF2B5EF4-FFF2-40B4-BE49-F238E27FC236}">
                <a16:creationId xmlns:a16="http://schemas.microsoft.com/office/drawing/2014/main" id="{4D067F15-7090-4FD4-8B55-76CB78DD9BD0}"/>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A13EFA35-A937-47F7-93E5-9465F8876AC6}"/>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D39B4359-4F20-4FAE-B7A0-C54983A639ED}"/>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‹nr.›</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51188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95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4022595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pic>
        <p:nvPicPr>
          <p:cNvPr id="20" name="Graphic 19">
            <a:hlinkClick r:id="rId2"/>
            <a:extLst>
              <a:ext uri="{FF2B5EF4-FFF2-40B4-BE49-F238E27FC236}">
                <a16:creationId xmlns:a16="http://schemas.microsoft.com/office/drawing/2014/main" id="{99904E8E-286F-4ECD-A33B-84B95338BE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1625" y="457198"/>
            <a:ext cx="2125037" cy="484185"/>
          </a:xfrm>
          <a:prstGeom prst="rect">
            <a:avLst/>
          </a:prstGeom>
        </p:spPr>
      </p:pic>
    </p:spTree>
    <p:extLst>
      <p:ext uri="{BB962C8B-B14F-4D97-AF65-F5344CB8AC3E}">
        <p14:creationId xmlns:p14="http://schemas.microsoft.com/office/powerpoint/2010/main" val="191424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age Image">
    <p:bg bwMode="gray">
      <p:bgPr>
        <a:solidFill>
          <a:schemeClr val="bg1"/>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2B1CE76E-5665-4A31-83CB-744B6F5E732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75027" y="539867"/>
            <a:ext cx="1517013" cy="345647"/>
          </a:xfrm>
          <a:prstGeom prst="rect">
            <a:avLst/>
          </a:prstGeom>
        </p:spPr>
      </p:pic>
    </p:spTree>
    <p:extLst>
      <p:ext uri="{BB962C8B-B14F-4D97-AF65-F5344CB8AC3E}">
        <p14:creationId xmlns:p14="http://schemas.microsoft.com/office/powerpoint/2010/main" val="210394834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649632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4">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8000" y="1705670"/>
            <a:ext cx="10514651"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8000"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446283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101736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68326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pic>
        <p:nvPicPr>
          <p:cNvPr id="8" name="Graphic 7">
            <a:hlinkClick r:id="rId2"/>
            <a:extLst>
              <a:ext uri="{FF2B5EF4-FFF2-40B4-BE49-F238E27FC236}">
                <a16:creationId xmlns:a16="http://schemas.microsoft.com/office/drawing/2014/main" id="{08A1E187-8C05-489B-8BDC-85614D47DC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98509" y="317501"/>
            <a:ext cx="1491839" cy="339913"/>
          </a:xfrm>
          <a:prstGeom prst="rect">
            <a:avLst/>
          </a:prstGeom>
        </p:spPr>
      </p:pic>
    </p:spTree>
    <p:extLst>
      <p:ext uri="{BB962C8B-B14F-4D97-AF65-F5344CB8AC3E}">
        <p14:creationId xmlns:p14="http://schemas.microsoft.com/office/powerpoint/2010/main" val="6553007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12600898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9330161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14904550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32565985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7"/>
            </p:custDataLst>
            <p:extLst>
              <p:ext uri="{D42A27DB-BD31-4B8C-83A1-F6EECF244321}">
                <p14:modId xmlns:p14="http://schemas.microsoft.com/office/powerpoint/2010/main" val="28003081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4" name="Object 3" hidden="1"/>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83864BC-D505-470E-80DA-BE837B2DD150}"/>
              </a:ext>
            </a:extLst>
          </p:cNvPr>
          <p:cNvSpPr/>
          <p:nvPr userDrawn="1">
            <p:custDataLst>
              <p:tags r:id="rId18"/>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a:lnSpc>
                <a:spcPct val="106000"/>
              </a:lnSpc>
              <a:buFont typeface="Wingdings 2" pitchFamily="18" charset="2"/>
              <a:buNone/>
            </a:pPr>
            <a:endParaRPr lang="en-US" sz="2100" b="0" i="0" baseline="0">
              <a:solidFill>
                <a:schemeClr val="bg1"/>
              </a:solidFill>
              <a:latin typeface="Calibri" panose="020F0502020204030204" pitchFamily="34" charset="0"/>
              <a:ea typeface="+mj-ea"/>
              <a:cs typeface="Calibri Light" panose="020F0302020204030204" pitchFamily="34" charset="0"/>
              <a:sym typeface="Calibri" panose="020F0502020204030204" pitchFamily="34" charset="0"/>
            </a:endParaRPr>
          </a:p>
        </p:txBody>
      </p:sp>
      <p:sp>
        <p:nvSpPr>
          <p:cNvPr id="2" name="Title Placeholder 1"/>
          <p:cNvSpPr>
            <a:spLocks noGrp="1"/>
          </p:cNvSpPr>
          <p:nvPr>
            <p:ph type="title"/>
          </p:nvPr>
        </p:nvSpPr>
        <p:spPr bwMode="gray">
          <a:xfrm>
            <a:off x="501651" y="70612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8" name="Copyright"/>
          <p:cNvSpPr txBox="1"/>
          <p:nvPr/>
        </p:nvSpPr>
        <p:spPr>
          <a:xfrm>
            <a:off x="501648" y="6477001"/>
            <a:ext cx="10951375" cy="138499"/>
          </a:xfrm>
          <a:prstGeom prst="rect">
            <a:avLst/>
          </a:prstGeom>
          <a:noFill/>
        </p:spPr>
        <p:txBody>
          <a:bodyPr wrap="square" lIns="0" tIns="0" rIns="0" bIns="0" rtlCol="0">
            <a:spAutoFit/>
          </a:bodyPr>
          <a:lstStyle/>
          <a:p>
            <a:pPr algn="l" defTabSz="914400"/>
            <a:r>
              <a:rPr lang="nl-NL" sz="900"/>
              <a:t>Copyright © Stichting </a:t>
            </a:r>
            <a:r>
              <a:rPr lang="nl-NL" sz="900" err="1"/>
              <a:t>uNLock</a:t>
            </a:r>
            <a:r>
              <a:rPr lang="nl-NL" sz="900"/>
              <a:t>, alle rechten voorbehouden 								</a:t>
            </a:r>
            <a:endParaRPr lang="en-US" sz="900">
              <a:solidFill>
                <a:schemeClr val="tx1"/>
              </a:solidFill>
            </a:endParaRP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‹nr.›</a:t>
            </a:fld>
            <a:endParaRPr lang="en-US" sz="900" noProof="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35AF7A3-1647-4F61-BE3A-5AC871D7F784}"/>
              </a:ext>
            </a:extLst>
          </p:cNvPr>
          <p:cNvSpPr/>
          <p:nvPr userDrawn="1"/>
        </p:nvSpPr>
        <p:spPr bwMode="gray">
          <a:xfrm>
            <a:off x="501650" y="1006129"/>
            <a:ext cx="212316" cy="34090"/>
          </a:xfrm>
          <a:prstGeom prst="rect">
            <a:avLst/>
          </a:prstGeom>
          <a:solidFill>
            <a:srgbClr val="FBD82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mj-lt"/>
            </a:endParaRPr>
          </a:p>
        </p:txBody>
      </p:sp>
    </p:spTree>
    <p:extLst>
      <p:ext uri="{BB962C8B-B14F-4D97-AF65-F5344CB8AC3E}">
        <p14:creationId xmlns:p14="http://schemas.microsoft.com/office/powerpoint/2010/main" val="4391195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3816" r:id="rId3"/>
    <p:sldLayoutId id="2147483817" r:id="rId4"/>
    <p:sldLayoutId id="2147484067" r:id="rId5"/>
    <p:sldLayoutId id="2147484072" r:id="rId6"/>
    <p:sldLayoutId id="2147484074" r:id="rId7"/>
    <p:sldLayoutId id="2147484075" r:id="rId8"/>
    <p:sldLayoutId id="2147484078" r:id="rId9"/>
    <p:sldLayoutId id="2147484086" r:id="rId10"/>
    <p:sldLayoutId id="2147484087" r:id="rId11"/>
    <p:sldLayoutId id="2147484088" r:id="rId12"/>
    <p:sldLayoutId id="2147484105" r:id="rId13"/>
    <p:sldLayoutId id="2147484091" r:id="rId14"/>
    <p:sldLayoutId id="2147484106" r:id="rId15"/>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7" pos="3783">
          <p15:clr>
            <a:srgbClr val="F26B43"/>
          </p15:clr>
        </p15:guide>
        <p15:guide id="38" pos="3896">
          <p15:clr>
            <a:srgbClr val="F26B43"/>
          </p15:clr>
        </p15:guide>
        <p15:guide id="42" orient="horz" pos="641">
          <p15:clr>
            <a:srgbClr val="F26B43"/>
          </p15:clr>
        </p15:guide>
        <p15:guide id="45" orient="horz" pos="2160" userDrawn="1">
          <p15:clr>
            <a:srgbClr val="F26B43"/>
          </p15:clr>
        </p15:guide>
        <p15:guide id="46" orient="horz" pos="4020" userDrawn="1">
          <p15:clr>
            <a:srgbClr val="F26B43"/>
          </p15:clr>
        </p15:guide>
        <p15:guide id="47" pos="302" userDrawn="1">
          <p15:clr>
            <a:srgbClr val="F26B43"/>
          </p15:clr>
        </p15:guide>
        <p15:guide id="48" pos="7378" userDrawn="1">
          <p15:clr>
            <a:srgbClr val="F26B43"/>
          </p15:clr>
        </p15:guide>
        <p15:guide id="61" pos="3840" userDrawn="1">
          <p15:clr>
            <a:srgbClr val="F26B43"/>
          </p15:clr>
        </p15:guide>
        <p15:guide id="63" orient="horz" pos="1049" userDrawn="1">
          <p15:clr>
            <a:srgbClr val="F26B43"/>
          </p15:clr>
        </p15:guide>
        <p15:guide id="64"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slideLayout" Target="../slideLayouts/slideLayout5.xm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tags" Target="../tags/tag7.xml"/><Relationship Id="rId16" Type="http://schemas.openxmlformats.org/officeDocument/2006/relationships/image" Target="../media/image14.png"/><Relationship Id="rId1" Type="http://schemas.openxmlformats.org/officeDocument/2006/relationships/tags" Target="../tags/tag6.xml"/><Relationship Id="rId6" Type="http://schemas.openxmlformats.org/officeDocument/2006/relationships/image" Target="../media/image4.emf"/><Relationship Id="rId11" Type="http://schemas.openxmlformats.org/officeDocument/2006/relationships/image" Target="../media/image9.jpeg"/><Relationship Id="rId5" Type="http://schemas.openxmlformats.org/officeDocument/2006/relationships/oleObject" Target="../embeddings/oleObject3.bin"/><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notesSlide" Target="../notesSlides/notesSlide2.xml"/><Relationship Id="rId9" Type="http://schemas.openxmlformats.org/officeDocument/2006/relationships/image" Target="../media/image7.pn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5.xml"/><Relationship Id="rId7" Type="http://schemas.openxmlformats.org/officeDocument/2006/relationships/image" Target="../media/image17.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5.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mailto:unlock@dutchblockchaincoalition.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207C22-E561-468A-8A7A-4B2D1A471F53}"/>
              </a:ext>
            </a:extLst>
          </p:cNvPr>
          <p:cNvGraphicFramePr>
            <a:graphicFrameLocks noChangeAspect="1"/>
          </p:cNvGraphicFramePr>
          <p:nvPr>
            <p:custDataLst>
              <p:tags r:id="rId1"/>
            </p:custDataLst>
            <p:extLst>
              <p:ext uri="{D42A27DB-BD31-4B8C-83A1-F6EECF244321}">
                <p14:modId xmlns:p14="http://schemas.microsoft.com/office/powerpoint/2010/main" val="2108448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C5207C22-E561-468A-8A7A-4B2D1A471F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D1BF903-645A-4AF5-88AA-BF2878B1A024}"/>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pPr>
            <a:endParaRPr lang="nl-NL" sz="2400" b="1" i="1" dirty="0">
              <a:solidFill>
                <a:schemeClr val="bg1"/>
              </a:solidFill>
              <a:latin typeface="Calibri" panose="020F0502020204030204" pitchFamily="34" charset="0"/>
              <a:ea typeface="Open Sans" panose="020B0606030504020204" pitchFamily="34" charset="0"/>
              <a:cs typeface="Open Sans" panose="020B0606030504020204" pitchFamily="34" charset="0"/>
              <a:sym typeface="Calibri" panose="020F0502020204030204" pitchFamily="34" charset="0"/>
            </a:endParaRPr>
          </a:p>
        </p:txBody>
      </p:sp>
      <p:sp>
        <p:nvSpPr>
          <p:cNvPr id="3" name="Title 2">
            <a:extLst>
              <a:ext uri="{FF2B5EF4-FFF2-40B4-BE49-F238E27FC236}">
                <a16:creationId xmlns:a16="http://schemas.microsoft.com/office/drawing/2014/main" id="{4022A70B-1576-4C1C-B496-893D083FF9ED}"/>
              </a:ext>
            </a:extLst>
          </p:cNvPr>
          <p:cNvSpPr>
            <a:spLocks noGrp="1"/>
          </p:cNvSpPr>
          <p:nvPr>
            <p:ph type="ctrTitle"/>
          </p:nvPr>
        </p:nvSpPr>
        <p:spPr>
          <a:xfrm>
            <a:off x="501650" y="5186207"/>
            <a:ext cx="10593069" cy="895983"/>
          </a:xfrm>
        </p:spPr>
        <p:txBody>
          <a:bodyPr/>
          <a:lstStyle/>
          <a:p>
            <a:r>
              <a:rPr lang="nl-NL" b="1" i="1" dirty="0" err="1">
                <a:solidFill>
                  <a:srgbClr val="152353"/>
                </a:solidFill>
                <a:latin typeface="+mj-lt"/>
                <a:cs typeface="Open Sans" panose="020B0606030504020204" pitchFamily="34" charset="0"/>
              </a:rPr>
              <a:t>uNLock</a:t>
            </a:r>
            <a:br>
              <a:rPr lang="nl-NL" sz="2000" b="1" i="1" dirty="0">
                <a:solidFill>
                  <a:srgbClr val="152353"/>
                </a:solidFill>
                <a:latin typeface="+mj-lt"/>
                <a:cs typeface="Open Sans" panose="020B0606030504020204" pitchFamily="34" charset="0"/>
              </a:rPr>
            </a:br>
            <a:r>
              <a:rPr lang="nl-NL" sz="2000" b="1" i="1" dirty="0">
                <a:solidFill>
                  <a:srgbClr val="152353"/>
                </a:solidFill>
                <a:latin typeface="+mj-lt"/>
                <a:cs typeface="Open Sans" panose="020B0606030504020204" pitchFamily="34" charset="0"/>
              </a:rPr>
              <a:t>Bijdrage aan Nationale Privacy Conferentie 2021</a:t>
            </a:r>
            <a:br>
              <a:rPr lang="nl-NL" sz="2000" b="1" i="1" dirty="0">
                <a:latin typeface="+mj-lt"/>
                <a:cs typeface="Open Sans" panose="020B0606030504020204" pitchFamily="34" charset="0"/>
              </a:rPr>
            </a:br>
            <a:endParaRPr lang="nl-NL" sz="2000" i="1" dirty="0">
              <a:latin typeface="+mj-lt"/>
            </a:endParaRPr>
          </a:p>
        </p:txBody>
      </p:sp>
      <p:sp>
        <p:nvSpPr>
          <p:cNvPr id="4" name="Text Placeholder 3">
            <a:extLst>
              <a:ext uri="{FF2B5EF4-FFF2-40B4-BE49-F238E27FC236}">
                <a16:creationId xmlns:a16="http://schemas.microsoft.com/office/drawing/2014/main" id="{DBE5CA14-0D06-4F7A-A9FC-770C26C2BED6}"/>
              </a:ext>
            </a:extLst>
          </p:cNvPr>
          <p:cNvSpPr>
            <a:spLocks noGrp="1"/>
          </p:cNvSpPr>
          <p:nvPr>
            <p:ph type="body" sz="quarter" idx="10"/>
          </p:nvPr>
        </p:nvSpPr>
        <p:spPr/>
        <p:txBody>
          <a:bodyPr/>
          <a:lstStyle/>
          <a:p>
            <a:r>
              <a:rPr lang="en-US" dirty="0">
                <a:solidFill>
                  <a:schemeClr val="tx1"/>
                </a:solidFill>
                <a:latin typeface="+mj-lt"/>
                <a:cs typeface="Calibri"/>
              </a:rPr>
              <a:t>28 </a:t>
            </a:r>
            <a:r>
              <a:rPr lang="en-US" dirty="0" err="1">
                <a:solidFill>
                  <a:schemeClr val="tx1"/>
                </a:solidFill>
                <a:latin typeface="+mj-lt"/>
                <a:cs typeface="Calibri"/>
              </a:rPr>
              <a:t>januari</a:t>
            </a:r>
            <a:r>
              <a:rPr lang="en-US" dirty="0">
                <a:solidFill>
                  <a:schemeClr val="tx1"/>
                </a:solidFill>
                <a:latin typeface="+mj-lt"/>
                <a:cs typeface="Calibri"/>
              </a:rPr>
              <a:t> 2021</a:t>
            </a:r>
            <a:endParaRPr lang="nl-NL" dirty="0">
              <a:solidFill>
                <a:schemeClr val="tx1"/>
              </a:solidFill>
              <a:latin typeface="+mj-lt"/>
              <a:cs typeface="Calibri"/>
            </a:endParaRPr>
          </a:p>
        </p:txBody>
      </p:sp>
    </p:spTree>
    <p:extLst>
      <p:ext uri="{BB962C8B-B14F-4D97-AF65-F5344CB8AC3E}">
        <p14:creationId xmlns:p14="http://schemas.microsoft.com/office/powerpoint/2010/main" val="21129355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3C5E18-DC14-4033-BE16-363837FD5E7C}"/>
              </a:ext>
            </a:extLst>
          </p:cNvPr>
          <p:cNvGraphicFramePr>
            <a:graphicFrameLocks noChangeAspect="1"/>
          </p:cNvGraphicFramePr>
          <p:nvPr>
            <p:custDataLst>
              <p:tags r:id="rId1"/>
            </p:custDataLst>
            <p:extLst>
              <p:ext uri="{D42A27DB-BD31-4B8C-83A1-F6EECF244321}">
                <p14:modId xmlns:p14="http://schemas.microsoft.com/office/powerpoint/2010/main" val="1801122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8E3C5E18-DC14-4033-BE16-363837FD5E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821978-9D17-4849-9ECE-DA69EE552172}"/>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algn="ctr">
              <a:lnSpc>
                <a:spcPct val="106000"/>
              </a:lnSpc>
              <a:defRPr/>
            </a:pPr>
            <a:endParaRPr kumimoji="0" lang="nl-NL" sz="2100" u="none" strike="noStrike" kern="1200" cap="none" spc="0" normalizeH="0" noProof="0" dirty="0">
              <a:ln>
                <a:noFill/>
              </a:ln>
              <a:solidFill>
                <a:prstClr val="white"/>
              </a:solidFill>
              <a:effectLst/>
              <a:uLnTx/>
              <a:uFillTx/>
              <a:latin typeface="Calibri" panose="020F0502020204030204" pitchFamily="34" charset="0"/>
              <a:ea typeface="+mj-ea"/>
              <a:cs typeface="Calibri Light" panose="020F0302020204030204" pitchFamily="34" charset="0"/>
              <a:sym typeface="Calibri" panose="020F0502020204030204" pitchFamily="34" charset="0"/>
            </a:endParaRPr>
          </a:p>
        </p:txBody>
      </p:sp>
      <p:sp>
        <p:nvSpPr>
          <p:cNvPr id="2" name="Text Placeholder 1">
            <a:extLst>
              <a:ext uri="{FF2B5EF4-FFF2-40B4-BE49-F238E27FC236}">
                <a16:creationId xmlns:a16="http://schemas.microsoft.com/office/drawing/2014/main" id="{55C95C14-A6E9-4CD2-8076-489244F95820}"/>
              </a:ext>
            </a:extLst>
          </p:cNvPr>
          <p:cNvSpPr>
            <a:spLocks noGrp="1"/>
          </p:cNvSpPr>
          <p:nvPr>
            <p:ph type="body" sz="quarter" idx="13"/>
          </p:nvPr>
        </p:nvSpPr>
        <p:spPr/>
        <p:txBody>
          <a:bodyPr/>
          <a:lstStyle/>
          <a:p>
            <a:r>
              <a:rPr lang="en-US" dirty="0" err="1"/>
              <a:t>uNLock</a:t>
            </a:r>
            <a:r>
              <a:rPr lang="en-US" dirty="0"/>
              <a:t> </a:t>
            </a:r>
            <a:r>
              <a:rPr lang="en-US" dirty="0" err="1"/>
              <a:t>werkt</a:t>
            </a:r>
            <a:r>
              <a:rPr lang="en-US" dirty="0"/>
              <a:t> </a:t>
            </a:r>
            <a:r>
              <a:rPr lang="en-US" dirty="0" err="1"/>
              <a:t>sinds</a:t>
            </a:r>
            <a:r>
              <a:rPr lang="en-US" dirty="0"/>
              <a:t> de start van de COVID-19 </a:t>
            </a:r>
            <a:r>
              <a:rPr lang="en-US" dirty="0" err="1"/>
              <a:t>uitbraak</a:t>
            </a:r>
            <a:r>
              <a:rPr lang="en-US" dirty="0"/>
              <a:t> in Nederland </a:t>
            </a:r>
            <a:r>
              <a:rPr lang="en-US" dirty="0" err="1"/>
              <a:t>aan</a:t>
            </a:r>
            <a:r>
              <a:rPr lang="en-US" dirty="0"/>
              <a:t> </a:t>
            </a:r>
            <a:r>
              <a:rPr lang="en-US" dirty="0" err="1"/>
              <a:t>een</a:t>
            </a:r>
            <a:r>
              <a:rPr lang="en-US" dirty="0"/>
              <a:t> </a:t>
            </a:r>
            <a:r>
              <a:rPr lang="en-US" dirty="0" err="1"/>
              <a:t>oplossing</a:t>
            </a:r>
            <a:r>
              <a:rPr lang="en-US" dirty="0"/>
              <a:t> om de </a:t>
            </a:r>
            <a:r>
              <a:rPr lang="en-US" dirty="0" err="1"/>
              <a:t>Nederlandse</a:t>
            </a:r>
            <a:r>
              <a:rPr lang="en-US" dirty="0"/>
              <a:t> </a:t>
            </a:r>
            <a:r>
              <a:rPr lang="en-US" dirty="0" err="1"/>
              <a:t>samenleving</a:t>
            </a:r>
            <a:r>
              <a:rPr lang="en-US" dirty="0"/>
              <a:t> </a:t>
            </a:r>
            <a:r>
              <a:rPr lang="en-US" dirty="0" err="1"/>
              <a:t>weer</a:t>
            </a:r>
            <a:r>
              <a:rPr lang="en-US" dirty="0"/>
              <a:t> </a:t>
            </a:r>
            <a:r>
              <a:rPr lang="en-US" dirty="0" err="1"/>
              <a:t>te</a:t>
            </a:r>
            <a:r>
              <a:rPr lang="en-US" dirty="0"/>
              <a:t> </a:t>
            </a:r>
            <a:r>
              <a:rPr lang="en-US" dirty="0" err="1"/>
              <a:t>openenen</a:t>
            </a:r>
            <a:r>
              <a:rPr lang="en-US" dirty="0"/>
              <a:t> op </a:t>
            </a:r>
            <a:r>
              <a:rPr lang="en-US" dirty="0" err="1"/>
              <a:t>een</a:t>
            </a:r>
            <a:r>
              <a:rPr lang="en-US" dirty="0"/>
              <a:t> </a:t>
            </a:r>
            <a:r>
              <a:rPr lang="en-US" dirty="0" err="1"/>
              <a:t>ethisch</a:t>
            </a:r>
            <a:r>
              <a:rPr lang="en-US" dirty="0"/>
              <a:t> </a:t>
            </a:r>
            <a:r>
              <a:rPr lang="en-US" dirty="0" err="1"/>
              <a:t>verantwoorde</a:t>
            </a:r>
            <a:r>
              <a:rPr lang="en-US" dirty="0"/>
              <a:t> </a:t>
            </a:r>
            <a:r>
              <a:rPr lang="en-US" dirty="0" err="1"/>
              <a:t>manier</a:t>
            </a:r>
            <a:r>
              <a:rPr lang="en-US" dirty="0"/>
              <a:t>, </a:t>
            </a:r>
            <a:r>
              <a:rPr lang="en-US" dirty="0" err="1"/>
              <a:t>waarbij</a:t>
            </a:r>
            <a:r>
              <a:rPr lang="en-US" dirty="0"/>
              <a:t> de </a:t>
            </a:r>
            <a:r>
              <a:rPr lang="en-US" dirty="0" err="1"/>
              <a:t>principes</a:t>
            </a:r>
            <a:r>
              <a:rPr lang="en-US" dirty="0"/>
              <a:t> van Regie op </a:t>
            </a:r>
            <a:r>
              <a:rPr lang="en-US" dirty="0" err="1"/>
              <a:t>Gegevens</a:t>
            </a:r>
            <a:r>
              <a:rPr lang="en-US" dirty="0"/>
              <a:t> </a:t>
            </a:r>
            <a:r>
              <a:rPr lang="en-US" dirty="0" err="1"/>
              <a:t>centraal</a:t>
            </a:r>
            <a:r>
              <a:rPr lang="en-US" dirty="0"/>
              <a:t> </a:t>
            </a:r>
            <a:r>
              <a:rPr lang="en-US" dirty="0" err="1"/>
              <a:t>staan</a:t>
            </a:r>
            <a:endParaRPr lang="nl-NL" dirty="0"/>
          </a:p>
        </p:txBody>
      </p:sp>
      <p:sp>
        <p:nvSpPr>
          <p:cNvPr id="6" name="Title 5">
            <a:extLst>
              <a:ext uri="{FF2B5EF4-FFF2-40B4-BE49-F238E27FC236}">
                <a16:creationId xmlns:a16="http://schemas.microsoft.com/office/drawing/2014/main" id="{BA181BFE-CC99-4185-AF9C-3E50C70493AC}"/>
              </a:ext>
            </a:extLst>
          </p:cNvPr>
          <p:cNvSpPr>
            <a:spLocks noGrp="1"/>
          </p:cNvSpPr>
          <p:nvPr>
            <p:ph type="title"/>
          </p:nvPr>
        </p:nvSpPr>
        <p:spPr/>
        <p:txBody>
          <a:bodyPr/>
          <a:lstStyle/>
          <a:p>
            <a:r>
              <a:rPr lang="nl-NL" dirty="0"/>
              <a:t>Wat is </a:t>
            </a:r>
            <a:r>
              <a:rPr lang="nl-NL" dirty="0" err="1"/>
              <a:t>uNLock</a:t>
            </a:r>
            <a:r>
              <a:rPr lang="nl-NL" dirty="0"/>
              <a:t> en waar staan we voor?</a:t>
            </a:r>
          </a:p>
        </p:txBody>
      </p:sp>
      <p:sp>
        <p:nvSpPr>
          <p:cNvPr id="24" name="Rectangle 23">
            <a:extLst>
              <a:ext uri="{FF2B5EF4-FFF2-40B4-BE49-F238E27FC236}">
                <a16:creationId xmlns:a16="http://schemas.microsoft.com/office/drawing/2014/main" id="{3D937795-91C4-4768-AAC8-D8912D43ECE8}"/>
              </a:ext>
            </a:extLst>
          </p:cNvPr>
          <p:cNvSpPr/>
          <p:nvPr/>
        </p:nvSpPr>
        <p:spPr>
          <a:xfrm>
            <a:off x="486923" y="2010725"/>
            <a:ext cx="11286991" cy="3785652"/>
          </a:xfrm>
          <a:prstGeom prst="rect">
            <a:avLst/>
          </a:prstGeom>
        </p:spPr>
        <p:txBody>
          <a:bodyPr wrap="square" lIns="91440" tIns="45720" rIns="91440" bIns="45720" anchor="t">
            <a:spAutoFit/>
          </a:bodyPr>
          <a:lstStyle/>
          <a:p>
            <a:pPr marL="171450" indent="-171450">
              <a:spcAft>
                <a:spcPts val="1200"/>
              </a:spcAft>
              <a:buFont typeface="Arial" panose="020B0604020202020204" pitchFamily="34" charset="0"/>
              <a:buChar char="•"/>
              <a:defRPr/>
            </a:pPr>
            <a:r>
              <a:rPr lang="nl-NL" sz="2000" dirty="0">
                <a:ea typeface="Open Sans Light" panose="020B0306030504020204" pitchFamily="34" charset="0"/>
                <a:cs typeface="Open Sans Light" panose="020B0306030504020204" pitchFamily="34" charset="0"/>
              </a:rPr>
              <a:t>De maatschappij op een veilige, gecontroleerde en privacy-vriendelijke wijze weer openen. </a:t>
            </a:r>
          </a:p>
          <a:p>
            <a:pPr marL="171450" indent="-171450">
              <a:spcAft>
                <a:spcPts val="1200"/>
              </a:spcAft>
              <a:buFont typeface="Arial" panose="020B0604020202020204" pitchFamily="34" charset="0"/>
              <a:buChar char="•"/>
              <a:defRPr/>
            </a:pPr>
            <a:r>
              <a:rPr lang="nl-NL" sz="2000" dirty="0">
                <a:ea typeface="Open Sans Light" panose="020B0306030504020204" pitchFamily="34" charset="0"/>
                <a:cs typeface="Open Sans Light" panose="020B0306030504020204" pitchFamily="34" charset="0"/>
              </a:rPr>
              <a:t>Veilige “bubbels” creëren o.b.v. het betrouwbaar en </a:t>
            </a:r>
            <a:r>
              <a:rPr lang="nl-NL" sz="2000" dirty="0" err="1">
                <a:ea typeface="Open Sans Light" panose="020B0306030504020204" pitchFamily="34" charset="0"/>
                <a:cs typeface="Open Sans Light" panose="020B0306030504020204" pitchFamily="34" charset="0"/>
              </a:rPr>
              <a:t>fraude-bestendig</a:t>
            </a:r>
            <a:r>
              <a:rPr lang="nl-NL" sz="2000" dirty="0">
                <a:ea typeface="Open Sans Light" panose="020B0306030504020204" pitchFamily="34" charset="0"/>
                <a:cs typeface="Open Sans Light" panose="020B0306030504020204" pitchFamily="34" charset="0"/>
              </a:rPr>
              <a:t> delen van (negatieve) corona testen </a:t>
            </a:r>
          </a:p>
          <a:p>
            <a:pPr marL="171450" indent="-171450">
              <a:spcAft>
                <a:spcPts val="1200"/>
              </a:spcAft>
              <a:buFont typeface="Arial" panose="020B0604020202020204" pitchFamily="34" charset="0"/>
              <a:buChar char="•"/>
              <a:defRPr/>
            </a:pPr>
            <a:r>
              <a:rPr lang="nl-NL" sz="2000" dirty="0">
                <a:ea typeface="Open Sans Light" panose="020B0306030504020204" pitchFamily="34" charset="0"/>
                <a:cs typeface="Open Sans Light" panose="020B0306030504020204" pitchFamily="34" charset="0"/>
              </a:rPr>
              <a:t>Conform de uitgangspunten van het programma "Regie op Gegevens": veilig, betrouwbaar en met privacy als uitgangspunt</a:t>
            </a:r>
          </a:p>
          <a:p>
            <a:pPr marL="171450" indent="-171450">
              <a:spcAft>
                <a:spcPts val="1200"/>
              </a:spcAft>
              <a:buFont typeface="Arial" panose="020B0604020202020204" pitchFamily="34" charset="0"/>
              <a:buChar char="•"/>
              <a:defRPr/>
            </a:pPr>
            <a:r>
              <a:rPr lang="nl-NL" sz="2000" dirty="0">
                <a:ea typeface="Open Sans Light" panose="020B0306030504020204" pitchFamily="34" charset="0"/>
                <a:cs typeface="Open Sans Light" panose="020B0306030504020204" pitchFamily="34" charset="0"/>
              </a:rPr>
              <a:t>Open, onafhankelijk en </a:t>
            </a:r>
            <a:r>
              <a:rPr lang="nl-NL" sz="2000" dirty="0" err="1">
                <a:ea typeface="Open Sans Light" panose="020B0306030504020204" pitchFamily="34" charset="0"/>
                <a:cs typeface="Open Sans Light" panose="020B0306030504020204" pitchFamily="34" charset="0"/>
              </a:rPr>
              <a:t>not</a:t>
            </a:r>
            <a:r>
              <a:rPr lang="nl-NL" sz="2000" dirty="0">
                <a:ea typeface="Open Sans Light" panose="020B0306030504020204" pitchFamily="34" charset="0"/>
                <a:cs typeface="Open Sans Light" panose="020B0306030504020204" pitchFamily="34" charset="0"/>
              </a:rPr>
              <a:t> for </a:t>
            </a:r>
            <a:r>
              <a:rPr lang="nl-NL" sz="2000" dirty="0" err="1">
                <a:ea typeface="Open Sans Light" panose="020B0306030504020204" pitchFamily="34" charset="0"/>
                <a:cs typeface="Open Sans Light" panose="020B0306030504020204" pitchFamily="34" charset="0"/>
              </a:rPr>
              <a:t>profit</a:t>
            </a:r>
            <a:r>
              <a:rPr lang="nl-NL" sz="2000" dirty="0">
                <a:ea typeface="Open Sans Light" panose="020B0306030504020204" pitchFamily="34" charset="0"/>
                <a:cs typeface="Open Sans Light" panose="020B0306030504020204" pitchFamily="34" charset="0"/>
              </a:rPr>
              <a:t>.</a:t>
            </a:r>
          </a:p>
          <a:p>
            <a:pPr marL="171450" indent="-171450">
              <a:spcAft>
                <a:spcPts val="1200"/>
              </a:spcAft>
              <a:buFont typeface="Arial" panose="020B0604020202020204" pitchFamily="34" charset="0"/>
              <a:buChar char="•"/>
              <a:defRPr/>
            </a:pPr>
            <a:r>
              <a:rPr lang="nl-NL" sz="2000" dirty="0">
                <a:solidFill>
                  <a:prstClr val="black"/>
                </a:solidFill>
                <a:ea typeface="Open Sans Light" panose="020B0306030504020204" pitchFamily="34" charset="0"/>
                <a:cs typeface="Open Sans Light" panose="020B0306030504020204" pitchFamily="34" charset="0"/>
              </a:rPr>
              <a:t>Nauwe samenwerking met de markt, stakeholders en maatschappij om te komen tot gedragen integrale oplossingen.</a:t>
            </a:r>
          </a:p>
          <a:p>
            <a:pPr marL="171450" indent="-171450">
              <a:spcAft>
                <a:spcPts val="1200"/>
              </a:spcAft>
              <a:buFont typeface="Arial" panose="020B0604020202020204" pitchFamily="34" charset="0"/>
              <a:buChar char="•"/>
              <a:defRPr/>
            </a:pPr>
            <a:endParaRPr lang="nl-NL" sz="2000" dirty="0">
              <a:ea typeface="Open Sans Light" panose="020B0306030504020204" pitchFamily="34" charset="0"/>
              <a:cs typeface="Open Sans Light" panose="020B0306030504020204" pitchFamily="34" charset="0"/>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3">
            <a:extLst>
              <a:ext uri="{FF2B5EF4-FFF2-40B4-BE49-F238E27FC236}">
                <a16:creationId xmlns:a16="http://schemas.microsoft.com/office/drawing/2014/main" id="{1D38D126-0DC0-4965-8AE4-92030FDC0778}"/>
              </a:ext>
            </a:extLst>
          </p:cNvPr>
          <p:cNvGrpSpPr/>
          <p:nvPr/>
        </p:nvGrpSpPr>
        <p:grpSpPr>
          <a:xfrm>
            <a:off x="418085" y="5551312"/>
            <a:ext cx="11355830" cy="777008"/>
            <a:chOff x="627591" y="3379962"/>
            <a:chExt cx="11355830" cy="777008"/>
          </a:xfrm>
        </p:grpSpPr>
        <p:pic>
          <p:nvPicPr>
            <p:cNvPr id="4112" name="Picture 16" descr="Logo rabobank – Interfacultair Medisch Studentenoverleg">
              <a:extLst>
                <a:ext uri="{FF2B5EF4-FFF2-40B4-BE49-F238E27FC236}">
                  <a16:creationId xmlns:a16="http://schemas.microsoft.com/office/drawing/2014/main" id="{25EA5E84-CAFD-4D50-95B1-8DB165ECD9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944" y="3500650"/>
              <a:ext cx="4682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5415831F-DE61-4BDC-B3AD-BEAC1AF1A6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6316" y="3563195"/>
              <a:ext cx="758378" cy="449971"/>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Ledger Leopard - WoHC">
              <a:extLst>
                <a:ext uri="{FF2B5EF4-FFF2-40B4-BE49-F238E27FC236}">
                  <a16:creationId xmlns:a16="http://schemas.microsoft.com/office/drawing/2014/main" id="{AFCC81AD-09C7-4F02-A3B5-E72B70E5FF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6429" y="3500650"/>
              <a:ext cx="553846"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A–Eskwadraat - Werkstudent Deloitte Digital Engineering - Web Specialist">
              <a:extLst>
                <a:ext uri="{FF2B5EF4-FFF2-40B4-BE49-F238E27FC236}">
                  <a16:creationId xmlns:a16="http://schemas.microsoft.com/office/drawing/2014/main" id="{0443F1DC-35D6-4324-AE3A-C33EA9AC11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31923" y="3526058"/>
              <a:ext cx="1351498" cy="549222"/>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Praktijkvoorbeeld: multidisciplinair aan de slag met het TNO Leer- en  Expertisepunt Datagedreven werken - Digitaleoverheid.nl">
              <a:extLst>
                <a:ext uri="{FF2B5EF4-FFF2-40B4-BE49-F238E27FC236}">
                  <a16:creationId xmlns:a16="http://schemas.microsoft.com/office/drawing/2014/main" id="{8EC84D36-AB58-41A8-B39C-180D8B2403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5318" y="3499719"/>
              <a:ext cx="6065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ElevatedPrompt Solutions Inc. joins EY to expand the firm's cyber threat  detection and response capabilities">
              <a:extLst>
                <a:ext uri="{FF2B5EF4-FFF2-40B4-BE49-F238E27FC236}">
                  <a16:creationId xmlns:a16="http://schemas.microsoft.com/office/drawing/2014/main" id="{A49D1695-D256-451E-9DF6-762E860FFA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3233" y="3446350"/>
              <a:ext cx="1169158" cy="611829"/>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descr="Unlock | Home">
              <a:extLst>
                <a:ext uri="{FF2B5EF4-FFF2-40B4-BE49-F238E27FC236}">
                  <a16:creationId xmlns:a16="http://schemas.microsoft.com/office/drawing/2014/main" id="{098BBE3D-5DEC-40FE-A228-7010E6E979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2606" y="3563195"/>
              <a:ext cx="842586"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Dutch Blockchain Coalition - ECP">
              <a:extLst>
                <a:ext uri="{FF2B5EF4-FFF2-40B4-BE49-F238E27FC236}">
                  <a16:creationId xmlns:a16="http://schemas.microsoft.com/office/drawing/2014/main" id="{D878645E-2135-4DD2-8350-8C4414EA99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8151" y="3498466"/>
              <a:ext cx="1005139"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pax - Unilabs">
              <a:extLst>
                <a:ext uri="{FF2B5EF4-FFF2-40B4-BE49-F238E27FC236}">
                  <a16:creationId xmlns:a16="http://schemas.microsoft.com/office/drawing/2014/main" id="{BB6B860F-0796-4AC3-A364-677F0B0DC0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7591" y="3494154"/>
              <a:ext cx="751846" cy="54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september 2015 | NVKC">
              <a:extLst>
                <a:ext uri="{FF2B5EF4-FFF2-40B4-BE49-F238E27FC236}">
                  <a16:creationId xmlns:a16="http://schemas.microsoft.com/office/drawing/2014/main" id="{D0ED382C-8965-4792-B8AC-BDFB8E6123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1152" y="3526058"/>
              <a:ext cx="503779" cy="5958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ome - Universiteit Leiden">
              <a:extLst>
                <a:ext uri="{FF2B5EF4-FFF2-40B4-BE49-F238E27FC236}">
                  <a16:creationId xmlns:a16="http://schemas.microsoft.com/office/drawing/2014/main" id="{CAF3B9D3-6D08-4AFC-9D5B-8A9B252DF1C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56282" y="3493468"/>
              <a:ext cx="1209219" cy="51251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Lead Healthcare | Erasmus Centre for Entrepreneurship">
              <a:extLst>
                <a:ext uri="{FF2B5EF4-FFF2-40B4-BE49-F238E27FC236}">
                  <a16:creationId xmlns:a16="http://schemas.microsoft.com/office/drawing/2014/main" id="{53FA882C-87D9-409C-B138-2809F9C8A3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29213" y="3379962"/>
              <a:ext cx="777008" cy="7770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17469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3C5E18-DC14-4033-BE16-363837FD5E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8E3C5E18-DC14-4033-BE16-363837FD5E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821978-9D17-4849-9ECE-DA69EE552172}"/>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panose="020F0502020204030204" pitchFamily="34" charset="0"/>
              <a:ea typeface="+mn-ea"/>
              <a:cs typeface="Calibri Light" panose="020F0302020204030204" pitchFamily="34" charset="0"/>
              <a:sym typeface="Calibri" panose="020F0502020204030204" pitchFamily="34" charset="0"/>
            </a:endParaRPr>
          </a:p>
        </p:txBody>
      </p:sp>
      <p:sp>
        <p:nvSpPr>
          <p:cNvPr id="53" name="Arc 52">
            <a:extLst>
              <a:ext uri="{FF2B5EF4-FFF2-40B4-BE49-F238E27FC236}">
                <a16:creationId xmlns:a16="http://schemas.microsoft.com/office/drawing/2014/main" id="{743CD608-5F7A-4372-827C-58F70B89B00C}"/>
              </a:ext>
            </a:extLst>
          </p:cNvPr>
          <p:cNvSpPr/>
          <p:nvPr/>
        </p:nvSpPr>
        <p:spPr>
          <a:xfrm rot="996054" flipH="1">
            <a:off x="1904921" y="2041391"/>
            <a:ext cx="2555401" cy="2344218"/>
          </a:xfrm>
          <a:prstGeom prst="arc">
            <a:avLst>
              <a:gd name="adj1" fmla="val 16856381"/>
              <a:gd name="adj2" fmla="val 20812345"/>
            </a:avLst>
          </a:prstGeom>
          <a:ln w="9525"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a:ea typeface="+mn-ea"/>
              <a:cs typeface="+mn-cs"/>
            </a:endParaRPr>
          </a:p>
        </p:txBody>
      </p:sp>
      <p:sp>
        <p:nvSpPr>
          <p:cNvPr id="2" name="Oval 1">
            <a:extLst>
              <a:ext uri="{FF2B5EF4-FFF2-40B4-BE49-F238E27FC236}">
                <a16:creationId xmlns:a16="http://schemas.microsoft.com/office/drawing/2014/main" id="{B180411A-E7A7-498D-B4CD-8AFCBE4AF435}"/>
              </a:ext>
            </a:extLst>
          </p:cNvPr>
          <p:cNvSpPr/>
          <p:nvPr/>
        </p:nvSpPr>
        <p:spPr bwMode="gray">
          <a:xfrm>
            <a:off x="2491100" y="2028554"/>
            <a:ext cx="226185" cy="22618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
        <p:nvSpPr>
          <p:cNvPr id="128" name="Text Placeholder 22">
            <a:extLst>
              <a:ext uri="{FF2B5EF4-FFF2-40B4-BE49-F238E27FC236}">
                <a16:creationId xmlns:a16="http://schemas.microsoft.com/office/drawing/2014/main" id="{9AAA3B16-BD0F-45A9-B31A-D84CEFF9F791}"/>
              </a:ext>
            </a:extLst>
          </p:cNvPr>
          <p:cNvSpPr>
            <a:spLocks noGrp="1"/>
          </p:cNvSpPr>
          <p:nvPr>
            <p:ph type="body" sz="quarter" idx="13"/>
          </p:nvPr>
        </p:nvSpPr>
        <p:spPr>
          <a:xfrm>
            <a:off x="501650" y="1017360"/>
            <a:ext cx="11188700" cy="757255"/>
          </a:xfrm>
        </p:spPr>
        <p:txBody>
          <a:bodyPr/>
          <a:lstStyle/>
          <a:p>
            <a:r>
              <a:rPr lang="nl-NL" dirty="0" err="1"/>
              <a:t>uNLock</a:t>
            </a:r>
            <a:r>
              <a:rPr lang="nl-NL" dirty="0"/>
              <a:t> biedt een oplossing om op een veilige, eenvoudige, betrouwbare, snelle en verifieerbare manier de uitslag van een coronatest te delen waarbij het individu regie op gegevens heeft</a:t>
            </a:r>
          </a:p>
        </p:txBody>
      </p:sp>
      <p:sp>
        <p:nvSpPr>
          <p:cNvPr id="129" name="Title 5">
            <a:extLst>
              <a:ext uri="{FF2B5EF4-FFF2-40B4-BE49-F238E27FC236}">
                <a16:creationId xmlns:a16="http://schemas.microsoft.com/office/drawing/2014/main" id="{856BD49D-4791-4DBD-9E6D-CC2D86C5AE88}"/>
              </a:ext>
            </a:extLst>
          </p:cNvPr>
          <p:cNvSpPr txBox="1">
            <a:spLocks/>
          </p:cNvSpPr>
          <p:nvPr/>
        </p:nvSpPr>
        <p:spPr bwMode="gray">
          <a:xfrm>
            <a:off x="501650" y="683260"/>
            <a:ext cx="111887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100" b="0"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De oplossing </a:t>
            </a:r>
            <a:r>
              <a:rPr kumimoji="0" lang="nl-NL" sz="2100" b="0"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op hoofdlijnen</a:t>
            </a:r>
            <a:endParaRPr kumimoji="0" lang="nl-NL" sz="2100" b="0"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sp>
        <p:nvSpPr>
          <p:cNvPr id="131" name="TextBox 34">
            <a:extLst>
              <a:ext uri="{FF2B5EF4-FFF2-40B4-BE49-F238E27FC236}">
                <a16:creationId xmlns:a16="http://schemas.microsoft.com/office/drawing/2014/main" id="{E10B6BAF-0FBC-4E80-9124-A3F442D17CEC}"/>
              </a:ext>
            </a:extLst>
          </p:cNvPr>
          <p:cNvSpPr txBox="1"/>
          <p:nvPr/>
        </p:nvSpPr>
        <p:spPr>
          <a:xfrm flipH="1">
            <a:off x="9436262" y="2391487"/>
            <a:ext cx="2166352"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44546A"/>
              </a:buClr>
              <a:buSzTx/>
              <a:buFontTx/>
              <a:buNone/>
              <a:tabLst/>
              <a:defRPr/>
            </a:pPr>
            <a:r>
              <a:rPr kumimoji="0" lang="nl-NL" sz="1600" b="1" i="0" u="none" strike="noStrike" kern="1200" cap="none" spc="0" normalizeH="0" baseline="0" noProof="0">
                <a:ln>
                  <a:noFill/>
                </a:ln>
                <a:solidFill>
                  <a:prstClr val="black"/>
                </a:solidFill>
                <a:effectLst/>
                <a:uLnTx/>
                <a:uFillTx/>
                <a:latin typeface="Calibri"/>
                <a:ea typeface="+mn-ea"/>
                <a:cs typeface="+mn-cs"/>
              </a:rPr>
              <a:t>Toegangscontrole</a:t>
            </a:r>
          </a:p>
        </p:txBody>
      </p:sp>
      <p:sp>
        <p:nvSpPr>
          <p:cNvPr id="133" name="Arc 132">
            <a:extLst>
              <a:ext uri="{FF2B5EF4-FFF2-40B4-BE49-F238E27FC236}">
                <a16:creationId xmlns:a16="http://schemas.microsoft.com/office/drawing/2014/main" id="{98C0C759-F2F0-40D7-A039-E6BE7A05B3F9}"/>
              </a:ext>
            </a:extLst>
          </p:cNvPr>
          <p:cNvSpPr/>
          <p:nvPr/>
        </p:nvSpPr>
        <p:spPr>
          <a:xfrm rot="2202771" flipH="1">
            <a:off x="6434938" y="2561127"/>
            <a:ext cx="4824047" cy="4084135"/>
          </a:xfrm>
          <a:prstGeom prst="arc">
            <a:avLst>
              <a:gd name="adj1" fmla="val 16506670"/>
              <a:gd name="adj2" fmla="val 20812345"/>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a:ea typeface="+mn-ea"/>
              <a:cs typeface="+mn-cs"/>
            </a:endParaRPr>
          </a:p>
        </p:txBody>
      </p:sp>
      <p:sp>
        <p:nvSpPr>
          <p:cNvPr id="135" name="TextBox 169">
            <a:extLst>
              <a:ext uri="{FF2B5EF4-FFF2-40B4-BE49-F238E27FC236}">
                <a16:creationId xmlns:a16="http://schemas.microsoft.com/office/drawing/2014/main" id="{68E7A49D-678B-47E4-A4D6-8A17FDBF2FFE}"/>
              </a:ext>
            </a:extLst>
          </p:cNvPr>
          <p:cNvSpPr txBox="1"/>
          <p:nvPr/>
        </p:nvSpPr>
        <p:spPr>
          <a:xfrm flipH="1">
            <a:off x="2471323" y="2664585"/>
            <a:ext cx="1469635" cy="3693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Covid-19 Test resultaten</a:t>
            </a:r>
          </a:p>
        </p:txBody>
      </p:sp>
      <p:sp>
        <p:nvSpPr>
          <p:cNvPr id="137" name="Oval 136">
            <a:extLst>
              <a:ext uri="{FF2B5EF4-FFF2-40B4-BE49-F238E27FC236}">
                <a16:creationId xmlns:a16="http://schemas.microsoft.com/office/drawing/2014/main" id="{FC309C83-4FAD-4FEB-A813-1DB34F72BDDC}"/>
              </a:ext>
            </a:extLst>
          </p:cNvPr>
          <p:cNvSpPr/>
          <p:nvPr/>
        </p:nvSpPr>
        <p:spPr>
          <a:xfrm>
            <a:off x="8382075" y="2296254"/>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4</a:t>
            </a:r>
            <a:endParaRPr kumimoji="0" lang="nl-NL"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3" name="Arc 142">
            <a:extLst>
              <a:ext uri="{FF2B5EF4-FFF2-40B4-BE49-F238E27FC236}">
                <a16:creationId xmlns:a16="http://schemas.microsoft.com/office/drawing/2014/main" id="{39808DC9-8FA2-4856-B71C-D9D0C8F53246}"/>
              </a:ext>
            </a:extLst>
          </p:cNvPr>
          <p:cNvSpPr/>
          <p:nvPr/>
        </p:nvSpPr>
        <p:spPr>
          <a:xfrm rot="5400000">
            <a:off x="4984601" y="-2146377"/>
            <a:ext cx="3303971" cy="9493202"/>
          </a:xfrm>
          <a:prstGeom prst="arc">
            <a:avLst>
              <a:gd name="adj1" fmla="val 2180368"/>
              <a:gd name="adj2" fmla="val 4900885"/>
            </a:avLst>
          </a:prstGeom>
          <a:noFill/>
          <a:ln w="9525" cap="flat" cmpd="sng" algn="ctr">
            <a:solidFill>
              <a:schemeClr val="bg1">
                <a:lumMod val="75000"/>
              </a:schemeClr>
            </a:solidFill>
            <a:prstDash val="solid"/>
            <a:headEnd type="none" w="med" len="med"/>
            <a:tailEnd type="triangl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a:ea typeface="+mn-ea"/>
              <a:cs typeface="+mn-cs"/>
            </a:endParaRPr>
          </a:p>
        </p:txBody>
      </p:sp>
      <p:sp>
        <p:nvSpPr>
          <p:cNvPr id="146" name="TextBox 34">
            <a:extLst>
              <a:ext uri="{FF2B5EF4-FFF2-40B4-BE49-F238E27FC236}">
                <a16:creationId xmlns:a16="http://schemas.microsoft.com/office/drawing/2014/main" id="{62C4E0C5-32CE-4CC2-A47F-84F5BC846482}"/>
              </a:ext>
            </a:extLst>
          </p:cNvPr>
          <p:cNvSpPr txBox="1"/>
          <p:nvPr/>
        </p:nvSpPr>
        <p:spPr>
          <a:xfrm flipH="1">
            <a:off x="435792" y="2391487"/>
            <a:ext cx="2166352"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44546A"/>
              </a:buClr>
              <a:buSzTx/>
              <a:buFontTx/>
              <a:buNone/>
              <a:tabLst/>
              <a:defRPr/>
            </a:pPr>
            <a:r>
              <a:rPr kumimoji="0" lang="nl-NL" sz="1600" b="1" i="0" u="none" strike="noStrike" kern="1200" cap="none" spc="0" normalizeH="0" baseline="0" noProof="0" dirty="0">
                <a:ln>
                  <a:noFill/>
                </a:ln>
                <a:solidFill>
                  <a:prstClr val="black"/>
                </a:solidFill>
                <a:effectLst/>
                <a:uLnTx/>
                <a:uFillTx/>
                <a:latin typeface="Calibri"/>
                <a:ea typeface="+mn-ea"/>
                <a:cs typeface="+mn-cs"/>
              </a:rPr>
              <a:t>Testafname</a:t>
            </a:r>
          </a:p>
        </p:txBody>
      </p:sp>
      <p:sp>
        <p:nvSpPr>
          <p:cNvPr id="147" name="Freeform 402">
            <a:extLst>
              <a:ext uri="{FF2B5EF4-FFF2-40B4-BE49-F238E27FC236}">
                <a16:creationId xmlns:a16="http://schemas.microsoft.com/office/drawing/2014/main" id="{A75DB6F1-BBB5-4751-BE44-AB8E8044B307}"/>
              </a:ext>
            </a:extLst>
          </p:cNvPr>
          <p:cNvSpPr>
            <a:spLocks noChangeAspect="1" noEditPoints="1"/>
          </p:cNvSpPr>
          <p:nvPr/>
        </p:nvSpPr>
        <p:spPr bwMode="auto">
          <a:xfrm>
            <a:off x="1123145" y="2682313"/>
            <a:ext cx="791648" cy="791648"/>
          </a:xfrm>
          <a:custGeom>
            <a:avLst/>
            <a:gdLst>
              <a:gd name="T0" fmla="*/ 221 w 512"/>
              <a:gd name="T1" fmla="*/ 362 h 512"/>
              <a:gd name="T2" fmla="*/ 280 w 512"/>
              <a:gd name="T3" fmla="*/ 362 h 512"/>
              <a:gd name="T4" fmla="*/ 254 w 512"/>
              <a:gd name="T5" fmla="*/ 388 h 512"/>
              <a:gd name="T6" fmla="*/ 224 w 512"/>
              <a:gd name="T7" fmla="*/ 388 h 512"/>
              <a:gd name="T8" fmla="*/ 218 w 512"/>
              <a:gd name="T9" fmla="*/ 373 h 512"/>
              <a:gd name="T10" fmla="*/ 221 w 512"/>
              <a:gd name="T11" fmla="*/ 362 h 512"/>
              <a:gd name="T12" fmla="*/ 199 w 512"/>
              <a:gd name="T13" fmla="*/ 181 h 512"/>
              <a:gd name="T14" fmla="*/ 260 w 512"/>
              <a:gd name="T15" fmla="*/ 181 h 512"/>
              <a:gd name="T16" fmla="*/ 282 w 512"/>
              <a:gd name="T17" fmla="*/ 159 h 512"/>
              <a:gd name="T18" fmla="*/ 251 w 512"/>
              <a:gd name="T19" fmla="*/ 129 h 512"/>
              <a:gd name="T20" fmla="*/ 199 w 512"/>
              <a:gd name="T21" fmla="*/ 181 h 512"/>
              <a:gd name="T22" fmla="*/ 123 w 512"/>
              <a:gd name="T23" fmla="*/ 257 h 512"/>
              <a:gd name="T24" fmla="*/ 117 w 512"/>
              <a:gd name="T25" fmla="*/ 272 h 512"/>
              <a:gd name="T26" fmla="*/ 123 w 512"/>
              <a:gd name="T27" fmla="*/ 287 h 512"/>
              <a:gd name="T28" fmla="*/ 153 w 512"/>
              <a:gd name="T29" fmla="*/ 287 h 512"/>
              <a:gd name="T30" fmla="*/ 238 w 512"/>
              <a:gd name="T31" fmla="*/ 202 h 512"/>
              <a:gd name="T32" fmla="*/ 178 w 512"/>
              <a:gd name="T33" fmla="*/ 202 h 512"/>
              <a:gd name="T34" fmla="*/ 123 w 512"/>
              <a:gd name="T35" fmla="*/ 257 h 512"/>
              <a:gd name="T36" fmla="*/ 241 w 512"/>
              <a:gd name="T37" fmla="*/ 341 h 512"/>
              <a:gd name="T38" fmla="*/ 301 w 512"/>
              <a:gd name="T39" fmla="*/ 341 h 512"/>
              <a:gd name="T40" fmla="*/ 382 w 512"/>
              <a:gd name="T41" fmla="*/ 260 h 512"/>
              <a:gd name="T42" fmla="*/ 352 w 512"/>
              <a:gd name="T43" fmla="*/ 230 h 512"/>
              <a:gd name="T44" fmla="*/ 241 w 512"/>
              <a:gd name="T45" fmla="*/ 341 h 512"/>
              <a:gd name="T46" fmla="*/ 512 w 512"/>
              <a:gd name="T47" fmla="*/ 256 h 512"/>
              <a:gd name="T48" fmla="*/ 256 w 512"/>
              <a:gd name="T49" fmla="*/ 512 h 512"/>
              <a:gd name="T50" fmla="*/ 0 w 512"/>
              <a:gd name="T51" fmla="*/ 256 h 512"/>
              <a:gd name="T52" fmla="*/ 256 w 512"/>
              <a:gd name="T53" fmla="*/ 0 h 512"/>
              <a:gd name="T54" fmla="*/ 512 w 512"/>
              <a:gd name="T55" fmla="*/ 256 h 512"/>
              <a:gd name="T56" fmla="*/ 168 w 512"/>
              <a:gd name="T57" fmla="*/ 302 h 512"/>
              <a:gd name="T58" fmla="*/ 297 w 512"/>
              <a:gd name="T59" fmla="*/ 174 h 512"/>
              <a:gd name="T60" fmla="*/ 304 w 512"/>
              <a:gd name="T61" fmla="*/ 177 h 512"/>
              <a:gd name="T62" fmla="*/ 312 w 512"/>
              <a:gd name="T63" fmla="*/ 174 h 512"/>
              <a:gd name="T64" fmla="*/ 312 w 512"/>
              <a:gd name="T65" fmla="*/ 159 h 512"/>
              <a:gd name="T66" fmla="*/ 251 w 512"/>
              <a:gd name="T67" fmla="*/ 99 h 512"/>
              <a:gd name="T68" fmla="*/ 236 w 512"/>
              <a:gd name="T69" fmla="*/ 99 h 512"/>
              <a:gd name="T70" fmla="*/ 236 w 512"/>
              <a:gd name="T71" fmla="*/ 114 h 512"/>
              <a:gd name="T72" fmla="*/ 108 w 512"/>
              <a:gd name="T73" fmla="*/ 242 h 512"/>
              <a:gd name="T74" fmla="*/ 108 w 512"/>
              <a:gd name="T75" fmla="*/ 302 h 512"/>
              <a:gd name="T76" fmla="*/ 138 w 512"/>
              <a:gd name="T77" fmla="*/ 315 h 512"/>
              <a:gd name="T78" fmla="*/ 168 w 512"/>
              <a:gd name="T79" fmla="*/ 302 h 512"/>
              <a:gd name="T80" fmla="*/ 413 w 512"/>
              <a:gd name="T81" fmla="*/ 260 h 512"/>
              <a:gd name="T82" fmla="*/ 352 w 512"/>
              <a:gd name="T83" fmla="*/ 200 h 512"/>
              <a:gd name="T84" fmla="*/ 337 w 512"/>
              <a:gd name="T85" fmla="*/ 200 h 512"/>
              <a:gd name="T86" fmla="*/ 337 w 512"/>
              <a:gd name="T87" fmla="*/ 215 h 512"/>
              <a:gd name="T88" fmla="*/ 209 w 512"/>
              <a:gd name="T89" fmla="*/ 343 h 512"/>
              <a:gd name="T90" fmla="*/ 196 w 512"/>
              <a:gd name="T91" fmla="*/ 373 h 512"/>
              <a:gd name="T92" fmla="*/ 209 w 512"/>
              <a:gd name="T93" fmla="*/ 403 h 512"/>
              <a:gd name="T94" fmla="*/ 239 w 512"/>
              <a:gd name="T95" fmla="*/ 416 h 512"/>
              <a:gd name="T96" fmla="*/ 269 w 512"/>
              <a:gd name="T97" fmla="*/ 403 h 512"/>
              <a:gd name="T98" fmla="*/ 397 w 512"/>
              <a:gd name="T99" fmla="*/ 275 h 512"/>
              <a:gd name="T100" fmla="*/ 405 w 512"/>
              <a:gd name="T101" fmla="*/ 278 h 512"/>
              <a:gd name="T102" fmla="*/ 413 w 512"/>
              <a:gd name="T103" fmla="*/ 275 h 512"/>
              <a:gd name="T104" fmla="*/ 413 w 512"/>
              <a:gd name="T105"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1" y="362"/>
                </a:moveTo>
                <a:cubicBezTo>
                  <a:pt x="280" y="362"/>
                  <a:pt x="280" y="362"/>
                  <a:pt x="280" y="362"/>
                </a:cubicBezTo>
                <a:cubicBezTo>
                  <a:pt x="254" y="388"/>
                  <a:pt x="254" y="388"/>
                  <a:pt x="254" y="388"/>
                </a:cubicBezTo>
                <a:cubicBezTo>
                  <a:pt x="246" y="396"/>
                  <a:pt x="232" y="396"/>
                  <a:pt x="224" y="388"/>
                </a:cubicBezTo>
                <a:cubicBezTo>
                  <a:pt x="220" y="384"/>
                  <a:pt x="218" y="379"/>
                  <a:pt x="218" y="373"/>
                </a:cubicBezTo>
                <a:cubicBezTo>
                  <a:pt x="218" y="369"/>
                  <a:pt x="219" y="366"/>
                  <a:pt x="221" y="362"/>
                </a:cubicBezTo>
                <a:close/>
                <a:moveTo>
                  <a:pt x="199" y="181"/>
                </a:moveTo>
                <a:cubicBezTo>
                  <a:pt x="260" y="181"/>
                  <a:pt x="260" y="181"/>
                  <a:pt x="260" y="181"/>
                </a:cubicBezTo>
                <a:cubicBezTo>
                  <a:pt x="282" y="159"/>
                  <a:pt x="282" y="159"/>
                  <a:pt x="282" y="159"/>
                </a:cubicBezTo>
                <a:cubicBezTo>
                  <a:pt x="251" y="129"/>
                  <a:pt x="251" y="129"/>
                  <a:pt x="251" y="129"/>
                </a:cubicBezTo>
                <a:lnTo>
                  <a:pt x="199" y="181"/>
                </a:lnTo>
                <a:close/>
                <a:moveTo>
                  <a:pt x="123" y="257"/>
                </a:moveTo>
                <a:cubicBezTo>
                  <a:pt x="119" y="261"/>
                  <a:pt x="117" y="267"/>
                  <a:pt x="117" y="272"/>
                </a:cubicBezTo>
                <a:cubicBezTo>
                  <a:pt x="117" y="278"/>
                  <a:pt x="119" y="283"/>
                  <a:pt x="123" y="287"/>
                </a:cubicBezTo>
                <a:cubicBezTo>
                  <a:pt x="131" y="295"/>
                  <a:pt x="145" y="295"/>
                  <a:pt x="153" y="287"/>
                </a:cubicBezTo>
                <a:cubicBezTo>
                  <a:pt x="238" y="202"/>
                  <a:pt x="238" y="202"/>
                  <a:pt x="238" y="202"/>
                </a:cubicBezTo>
                <a:cubicBezTo>
                  <a:pt x="178" y="202"/>
                  <a:pt x="178" y="202"/>
                  <a:pt x="178" y="202"/>
                </a:cubicBezTo>
                <a:lnTo>
                  <a:pt x="123" y="257"/>
                </a:lnTo>
                <a:close/>
                <a:moveTo>
                  <a:pt x="241" y="341"/>
                </a:moveTo>
                <a:cubicBezTo>
                  <a:pt x="301" y="341"/>
                  <a:pt x="301" y="341"/>
                  <a:pt x="301" y="341"/>
                </a:cubicBezTo>
                <a:cubicBezTo>
                  <a:pt x="382" y="260"/>
                  <a:pt x="382" y="260"/>
                  <a:pt x="382" y="260"/>
                </a:cubicBezTo>
                <a:cubicBezTo>
                  <a:pt x="352" y="230"/>
                  <a:pt x="352" y="230"/>
                  <a:pt x="352" y="230"/>
                </a:cubicBezTo>
                <a:lnTo>
                  <a:pt x="241"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68" y="302"/>
                </a:moveTo>
                <a:cubicBezTo>
                  <a:pt x="297" y="174"/>
                  <a:pt x="297" y="174"/>
                  <a:pt x="297" y="174"/>
                </a:cubicBezTo>
                <a:cubicBezTo>
                  <a:pt x="299" y="176"/>
                  <a:pt x="302" y="177"/>
                  <a:pt x="304" y="177"/>
                </a:cubicBezTo>
                <a:cubicBezTo>
                  <a:pt x="307" y="177"/>
                  <a:pt x="310" y="176"/>
                  <a:pt x="312" y="174"/>
                </a:cubicBezTo>
                <a:cubicBezTo>
                  <a:pt x="316" y="170"/>
                  <a:pt x="316" y="163"/>
                  <a:pt x="312" y="159"/>
                </a:cubicBezTo>
                <a:cubicBezTo>
                  <a:pt x="251" y="99"/>
                  <a:pt x="251" y="99"/>
                  <a:pt x="251" y="99"/>
                </a:cubicBezTo>
                <a:cubicBezTo>
                  <a:pt x="247" y="95"/>
                  <a:pt x="241" y="95"/>
                  <a:pt x="236" y="99"/>
                </a:cubicBezTo>
                <a:cubicBezTo>
                  <a:pt x="232" y="103"/>
                  <a:pt x="232" y="110"/>
                  <a:pt x="236" y="114"/>
                </a:cubicBezTo>
                <a:cubicBezTo>
                  <a:pt x="108" y="242"/>
                  <a:pt x="108" y="242"/>
                  <a:pt x="108" y="242"/>
                </a:cubicBezTo>
                <a:cubicBezTo>
                  <a:pt x="92" y="259"/>
                  <a:pt x="92" y="286"/>
                  <a:pt x="108" y="302"/>
                </a:cubicBezTo>
                <a:cubicBezTo>
                  <a:pt x="116" y="311"/>
                  <a:pt x="127" y="315"/>
                  <a:pt x="138" y="315"/>
                </a:cubicBezTo>
                <a:cubicBezTo>
                  <a:pt x="150" y="315"/>
                  <a:pt x="160" y="311"/>
                  <a:pt x="168" y="302"/>
                </a:cubicBezTo>
                <a:close/>
                <a:moveTo>
                  <a:pt x="413" y="260"/>
                </a:moveTo>
                <a:cubicBezTo>
                  <a:pt x="352" y="200"/>
                  <a:pt x="352" y="200"/>
                  <a:pt x="352" y="200"/>
                </a:cubicBezTo>
                <a:cubicBezTo>
                  <a:pt x="348" y="195"/>
                  <a:pt x="341" y="195"/>
                  <a:pt x="337" y="200"/>
                </a:cubicBezTo>
                <a:cubicBezTo>
                  <a:pt x="333" y="204"/>
                  <a:pt x="333" y="210"/>
                  <a:pt x="337" y="215"/>
                </a:cubicBezTo>
                <a:cubicBezTo>
                  <a:pt x="209" y="343"/>
                  <a:pt x="209" y="343"/>
                  <a:pt x="209" y="343"/>
                </a:cubicBezTo>
                <a:cubicBezTo>
                  <a:pt x="201" y="351"/>
                  <a:pt x="196" y="362"/>
                  <a:pt x="196" y="373"/>
                </a:cubicBezTo>
                <a:cubicBezTo>
                  <a:pt x="196" y="384"/>
                  <a:pt x="201" y="395"/>
                  <a:pt x="209" y="403"/>
                </a:cubicBezTo>
                <a:cubicBezTo>
                  <a:pt x="217" y="411"/>
                  <a:pt x="228" y="416"/>
                  <a:pt x="239" y="416"/>
                </a:cubicBezTo>
                <a:cubicBezTo>
                  <a:pt x="250" y="416"/>
                  <a:pt x="261" y="411"/>
                  <a:pt x="269" y="403"/>
                </a:cubicBezTo>
                <a:cubicBezTo>
                  <a:pt x="397" y="275"/>
                  <a:pt x="397" y="275"/>
                  <a:pt x="397" y="275"/>
                </a:cubicBezTo>
                <a:cubicBezTo>
                  <a:pt x="400" y="277"/>
                  <a:pt x="402" y="278"/>
                  <a:pt x="405" y="278"/>
                </a:cubicBezTo>
                <a:cubicBezTo>
                  <a:pt x="408" y="278"/>
                  <a:pt x="410" y="277"/>
                  <a:pt x="413" y="275"/>
                </a:cubicBezTo>
                <a:cubicBezTo>
                  <a:pt x="417" y="271"/>
                  <a:pt x="417" y="264"/>
                  <a:pt x="413" y="2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456999"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Calibri"/>
              <a:ea typeface="+mn-ea"/>
              <a:cs typeface="+mn-cs"/>
            </a:endParaRPr>
          </a:p>
        </p:txBody>
      </p:sp>
      <p:sp>
        <p:nvSpPr>
          <p:cNvPr id="149" name="TextBox 169">
            <a:extLst>
              <a:ext uri="{FF2B5EF4-FFF2-40B4-BE49-F238E27FC236}">
                <a16:creationId xmlns:a16="http://schemas.microsoft.com/office/drawing/2014/main" id="{EB5A823C-2E06-4E20-9CC8-F5B841618845}"/>
              </a:ext>
            </a:extLst>
          </p:cNvPr>
          <p:cNvSpPr txBox="1"/>
          <p:nvPr/>
        </p:nvSpPr>
        <p:spPr>
          <a:xfrm flipH="1">
            <a:off x="7901094" y="2742616"/>
            <a:ext cx="1198506" cy="55399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en-US" sz="1200" b="0" i="0" u="none" strike="noStrike" kern="1200" cap="none" spc="0" normalizeH="0" baseline="0" noProof="0" dirty="0">
                <a:ln>
                  <a:noFill/>
                </a:ln>
                <a:effectLst/>
                <a:uLnTx/>
                <a:uFillTx/>
                <a:latin typeface="Calibri"/>
                <a:ea typeface="+mn-ea"/>
                <a:cs typeface="+mn-cs"/>
              </a:rPr>
              <a:t>T</a:t>
            </a:r>
            <a:r>
              <a:rPr lang="nl-NL" sz="1200" dirty="0" err="1">
                <a:latin typeface="Calibri"/>
              </a:rPr>
              <a:t>estuitslag</a:t>
            </a:r>
            <a:r>
              <a:rPr kumimoji="0" lang="nl-NL" sz="1200" b="0" i="0" u="none" strike="noStrike" kern="1200" cap="none" spc="0" normalizeH="0" baseline="0" noProof="0" dirty="0">
                <a:ln>
                  <a:noFill/>
                </a:ln>
                <a:effectLst/>
                <a:uLnTx/>
                <a:uFillTx/>
                <a:latin typeface="Calibri"/>
                <a:ea typeface="+mn-ea"/>
                <a:cs typeface="+mn-cs"/>
              </a:rPr>
              <a:t> gekoppeld aan specifieke persoon</a:t>
            </a:r>
          </a:p>
        </p:txBody>
      </p:sp>
      <p:sp>
        <p:nvSpPr>
          <p:cNvPr id="152" name="TextBox 151">
            <a:extLst>
              <a:ext uri="{FF2B5EF4-FFF2-40B4-BE49-F238E27FC236}">
                <a16:creationId xmlns:a16="http://schemas.microsoft.com/office/drawing/2014/main" id="{148337DE-E915-4D89-A77D-7536A8E6B38F}"/>
              </a:ext>
            </a:extLst>
          </p:cNvPr>
          <p:cNvSpPr txBox="1"/>
          <p:nvPr/>
        </p:nvSpPr>
        <p:spPr>
          <a:xfrm>
            <a:off x="479425" y="4637568"/>
            <a:ext cx="11233149" cy="246221"/>
          </a:xfrm>
          <a:prstGeom prst="rect">
            <a:avLst/>
          </a:prstGeom>
          <a:solidFill>
            <a:srgbClr val="171F4A"/>
          </a:solid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nl-NL" sz="1600" b="1">
                <a:solidFill>
                  <a:schemeClr val="bg1"/>
                </a:solidFill>
                <a:latin typeface="Calibri"/>
              </a:rPr>
              <a:t>COVID-19 test v</a:t>
            </a:r>
            <a:r>
              <a:rPr kumimoji="0" lang="nl-NL" sz="1600" b="1" i="0" u="none" strike="noStrike" kern="1200" cap="none" spc="0" normalizeH="0" baseline="0">
                <a:ln>
                  <a:noFill/>
                </a:ln>
                <a:solidFill>
                  <a:schemeClr val="bg1"/>
                </a:solidFill>
                <a:effectLst/>
                <a:uLnTx/>
                <a:uFillTx/>
                <a:latin typeface="Calibri"/>
                <a:ea typeface="+mn-ea"/>
                <a:cs typeface="+mn-cs"/>
              </a:rPr>
              <a:t>erificatie</a:t>
            </a:r>
            <a:r>
              <a:rPr kumimoji="0" lang="en-US" sz="1600" b="1" i="0" u="none" strike="noStrike" kern="1200" cap="none" spc="0" normalizeH="0" baseline="0" noProof="0">
                <a:ln>
                  <a:noFill/>
                </a:ln>
                <a:solidFill>
                  <a:schemeClr val="bg1"/>
                </a:solidFill>
                <a:effectLst/>
                <a:uLnTx/>
                <a:uFillTx/>
                <a:latin typeface="Calibri"/>
                <a:ea typeface="+mn-ea"/>
                <a:cs typeface="+mn-cs"/>
              </a:rPr>
              <a:t> infrastructuur</a:t>
            </a:r>
            <a:endParaRPr kumimoji="0" lang="nl-NL" sz="1600" b="1" i="0" u="none" strike="noStrike" kern="1200" cap="none" spc="0" normalizeH="0" baseline="0" noProof="0">
              <a:ln>
                <a:noFill/>
              </a:ln>
              <a:solidFill>
                <a:schemeClr val="bg1"/>
              </a:solidFill>
              <a:effectLst/>
              <a:uLnTx/>
              <a:uFillTx/>
              <a:latin typeface="Calibri"/>
              <a:ea typeface="+mn-ea"/>
              <a:cs typeface="+mn-cs"/>
            </a:endParaRPr>
          </a:p>
        </p:txBody>
      </p:sp>
      <p:cxnSp>
        <p:nvCxnSpPr>
          <p:cNvPr id="153" name="Straight Arrow Connector 152">
            <a:extLst>
              <a:ext uri="{FF2B5EF4-FFF2-40B4-BE49-F238E27FC236}">
                <a16:creationId xmlns:a16="http://schemas.microsoft.com/office/drawing/2014/main" id="{FC7E822D-0105-4413-92FD-0F4F6A450A03}"/>
              </a:ext>
            </a:extLst>
          </p:cNvPr>
          <p:cNvCxnSpPr>
            <a:cxnSpLocks/>
          </p:cNvCxnSpPr>
          <p:nvPr/>
        </p:nvCxnSpPr>
        <p:spPr>
          <a:xfrm>
            <a:off x="1518968" y="3237879"/>
            <a:ext cx="0" cy="1374011"/>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7B333764-6E63-4355-A8EE-E8EEDC975ECD}"/>
              </a:ext>
            </a:extLst>
          </p:cNvPr>
          <p:cNvCxnSpPr>
            <a:cxnSpLocks/>
          </p:cNvCxnSpPr>
          <p:nvPr/>
        </p:nvCxnSpPr>
        <p:spPr>
          <a:xfrm flipV="1">
            <a:off x="10519438" y="3237879"/>
            <a:ext cx="0" cy="1374011"/>
          </a:xfrm>
          <a:prstGeom prst="straightConnector1">
            <a:avLst/>
          </a:prstGeom>
          <a:ln w="127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1" name="Freeform 472">
            <a:extLst>
              <a:ext uri="{FF2B5EF4-FFF2-40B4-BE49-F238E27FC236}">
                <a16:creationId xmlns:a16="http://schemas.microsoft.com/office/drawing/2014/main" id="{833D723D-F73C-4D38-B66F-4B58CB31B761}"/>
              </a:ext>
            </a:extLst>
          </p:cNvPr>
          <p:cNvSpPr>
            <a:spLocks noChangeAspect="1" noEditPoints="1"/>
          </p:cNvSpPr>
          <p:nvPr/>
        </p:nvSpPr>
        <p:spPr bwMode="auto">
          <a:xfrm>
            <a:off x="10125743" y="2682313"/>
            <a:ext cx="792000" cy="79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81694503-4376-4711-8383-64E5C5F31CEC}"/>
              </a:ext>
            </a:extLst>
          </p:cNvPr>
          <p:cNvGrpSpPr/>
          <p:nvPr/>
        </p:nvGrpSpPr>
        <p:grpSpPr>
          <a:xfrm>
            <a:off x="6184900" y="2717620"/>
            <a:ext cx="655884" cy="891329"/>
            <a:chOff x="5209761" y="3770086"/>
            <a:chExt cx="787002" cy="1069515"/>
          </a:xfrm>
        </p:grpSpPr>
        <p:sp>
          <p:nvSpPr>
            <p:cNvPr id="127" name="Freeform 731">
              <a:extLst>
                <a:ext uri="{FF2B5EF4-FFF2-40B4-BE49-F238E27FC236}">
                  <a16:creationId xmlns:a16="http://schemas.microsoft.com/office/drawing/2014/main" id="{901D3582-37F0-4819-AD2F-F1697E464BFE}"/>
                </a:ext>
              </a:extLst>
            </p:cNvPr>
            <p:cNvSpPr>
              <a:spLocks noEditPoints="1"/>
            </p:cNvSpPr>
            <p:nvPr/>
          </p:nvSpPr>
          <p:spPr bwMode="auto">
            <a:xfrm>
              <a:off x="5209761" y="3770086"/>
              <a:ext cx="787002" cy="1069515"/>
            </a:xfrm>
            <a:custGeom>
              <a:avLst/>
              <a:gdLst>
                <a:gd name="T0" fmla="*/ 43 w 235"/>
                <a:gd name="T1" fmla="*/ 138 h 320"/>
                <a:gd name="T2" fmla="*/ 43 w 235"/>
                <a:gd name="T3" fmla="*/ 256 h 320"/>
                <a:gd name="T4" fmla="*/ 54 w 235"/>
                <a:gd name="T5" fmla="*/ 266 h 320"/>
                <a:gd name="T6" fmla="*/ 182 w 235"/>
                <a:gd name="T7" fmla="*/ 266 h 320"/>
                <a:gd name="T8" fmla="*/ 192 w 235"/>
                <a:gd name="T9" fmla="*/ 256 h 320"/>
                <a:gd name="T10" fmla="*/ 192 w 235"/>
                <a:gd name="T11" fmla="*/ 138 h 320"/>
                <a:gd name="T12" fmla="*/ 182 w 235"/>
                <a:gd name="T13" fmla="*/ 128 h 320"/>
                <a:gd name="T14" fmla="*/ 54 w 235"/>
                <a:gd name="T15" fmla="*/ 128 h 320"/>
                <a:gd name="T16" fmla="*/ 43 w 235"/>
                <a:gd name="T17" fmla="*/ 138 h 320"/>
                <a:gd name="T18" fmla="*/ 74 w 235"/>
                <a:gd name="T19" fmla="*/ 245 h 320"/>
                <a:gd name="T20" fmla="*/ 96 w 235"/>
                <a:gd name="T21" fmla="*/ 211 h 320"/>
                <a:gd name="T22" fmla="*/ 119 w 235"/>
                <a:gd name="T23" fmla="*/ 245 h 320"/>
                <a:gd name="T24" fmla="*/ 74 w 235"/>
                <a:gd name="T25" fmla="*/ 245 h 320"/>
                <a:gd name="T26" fmla="*/ 171 w 235"/>
                <a:gd name="T27" fmla="*/ 149 h 320"/>
                <a:gd name="T28" fmla="*/ 171 w 235"/>
                <a:gd name="T29" fmla="*/ 245 h 320"/>
                <a:gd name="T30" fmla="*/ 145 w 235"/>
                <a:gd name="T31" fmla="*/ 245 h 320"/>
                <a:gd name="T32" fmla="*/ 105 w 235"/>
                <a:gd name="T33" fmla="*/ 186 h 320"/>
                <a:gd name="T34" fmla="*/ 87 w 235"/>
                <a:gd name="T35" fmla="*/ 186 h 320"/>
                <a:gd name="T36" fmla="*/ 64 w 235"/>
                <a:gd name="T37" fmla="*/ 220 h 320"/>
                <a:gd name="T38" fmla="*/ 64 w 235"/>
                <a:gd name="T39" fmla="*/ 149 h 320"/>
                <a:gd name="T40" fmla="*/ 171 w 235"/>
                <a:gd name="T41" fmla="*/ 149 h 320"/>
                <a:gd name="T42" fmla="*/ 128 w 235"/>
                <a:gd name="T43" fmla="*/ 181 h 320"/>
                <a:gd name="T44" fmla="*/ 139 w 235"/>
                <a:gd name="T45" fmla="*/ 170 h 320"/>
                <a:gd name="T46" fmla="*/ 150 w 235"/>
                <a:gd name="T47" fmla="*/ 181 h 320"/>
                <a:gd name="T48" fmla="*/ 139 w 235"/>
                <a:gd name="T49" fmla="*/ 192 h 320"/>
                <a:gd name="T50" fmla="*/ 128 w 235"/>
                <a:gd name="T51" fmla="*/ 181 h 320"/>
                <a:gd name="T52" fmla="*/ 234 w 235"/>
                <a:gd name="T53" fmla="*/ 81 h 320"/>
                <a:gd name="T54" fmla="*/ 232 w 235"/>
                <a:gd name="T55" fmla="*/ 77 h 320"/>
                <a:gd name="T56" fmla="*/ 157 w 235"/>
                <a:gd name="T57" fmla="*/ 3 h 320"/>
                <a:gd name="T58" fmla="*/ 157 w 235"/>
                <a:gd name="T59" fmla="*/ 2 h 320"/>
                <a:gd name="T60" fmla="*/ 157 w 235"/>
                <a:gd name="T61" fmla="*/ 2 h 320"/>
                <a:gd name="T62" fmla="*/ 157 w 235"/>
                <a:gd name="T63" fmla="*/ 2 h 320"/>
                <a:gd name="T64" fmla="*/ 150 w 235"/>
                <a:gd name="T65" fmla="*/ 0 h 320"/>
                <a:gd name="T66" fmla="*/ 11 w 235"/>
                <a:gd name="T67" fmla="*/ 0 h 320"/>
                <a:gd name="T68" fmla="*/ 0 w 235"/>
                <a:gd name="T69" fmla="*/ 10 h 320"/>
                <a:gd name="T70" fmla="*/ 0 w 235"/>
                <a:gd name="T71" fmla="*/ 309 h 320"/>
                <a:gd name="T72" fmla="*/ 11 w 235"/>
                <a:gd name="T73" fmla="*/ 320 h 320"/>
                <a:gd name="T74" fmla="*/ 224 w 235"/>
                <a:gd name="T75" fmla="*/ 320 h 320"/>
                <a:gd name="T76" fmla="*/ 235 w 235"/>
                <a:gd name="T77" fmla="*/ 309 h 320"/>
                <a:gd name="T78" fmla="*/ 235 w 235"/>
                <a:gd name="T79" fmla="*/ 85 h 320"/>
                <a:gd name="T80" fmla="*/ 235 w 235"/>
                <a:gd name="T81" fmla="*/ 85 h 320"/>
                <a:gd name="T82" fmla="*/ 234 w 235"/>
                <a:gd name="T83" fmla="*/ 81 h 320"/>
                <a:gd name="T84" fmla="*/ 160 w 235"/>
                <a:gd name="T85" fmla="*/ 36 h 320"/>
                <a:gd name="T86" fmla="*/ 199 w 235"/>
                <a:gd name="T87" fmla="*/ 74 h 320"/>
                <a:gd name="T88" fmla="*/ 160 w 235"/>
                <a:gd name="T89" fmla="*/ 74 h 320"/>
                <a:gd name="T90" fmla="*/ 160 w 235"/>
                <a:gd name="T91" fmla="*/ 36 h 320"/>
                <a:gd name="T92" fmla="*/ 214 w 235"/>
                <a:gd name="T93" fmla="*/ 298 h 320"/>
                <a:gd name="T94" fmla="*/ 22 w 235"/>
                <a:gd name="T95" fmla="*/ 298 h 320"/>
                <a:gd name="T96" fmla="*/ 22 w 235"/>
                <a:gd name="T97" fmla="*/ 21 h 320"/>
                <a:gd name="T98" fmla="*/ 139 w 235"/>
                <a:gd name="T99" fmla="*/ 21 h 320"/>
                <a:gd name="T100" fmla="*/ 139 w 235"/>
                <a:gd name="T101" fmla="*/ 85 h 320"/>
                <a:gd name="T102" fmla="*/ 150 w 235"/>
                <a:gd name="T103" fmla="*/ 96 h 320"/>
                <a:gd name="T104" fmla="*/ 214 w 235"/>
                <a:gd name="T105" fmla="*/ 96 h 320"/>
                <a:gd name="T106" fmla="*/ 214 w 235"/>
                <a:gd name="T107"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 h="320">
                  <a:moveTo>
                    <a:pt x="43" y="138"/>
                  </a:moveTo>
                  <a:cubicBezTo>
                    <a:pt x="43" y="256"/>
                    <a:pt x="43" y="256"/>
                    <a:pt x="43" y="256"/>
                  </a:cubicBezTo>
                  <a:cubicBezTo>
                    <a:pt x="43" y="262"/>
                    <a:pt x="48" y="266"/>
                    <a:pt x="54" y="266"/>
                  </a:cubicBezTo>
                  <a:cubicBezTo>
                    <a:pt x="182" y="266"/>
                    <a:pt x="182" y="266"/>
                    <a:pt x="182" y="266"/>
                  </a:cubicBezTo>
                  <a:cubicBezTo>
                    <a:pt x="188" y="266"/>
                    <a:pt x="192" y="262"/>
                    <a:pt x="192" y="256"/>
                  </a:cubicBezTo>
                  <a:cubicBezTo>
                    <a:pt x="192" y="138"/>
                    <a:pt x="192" y="138"/>
                    <a:pt x="192" y="138"/>
                  </a:cubicBezTo>
                  <a:cubicBezTo>
                    <a:pt x="192" y="132"/>
                    <a:pt x="188" y="128"/>
                    <a:pt x="182" y="128"/>
                  </a:cubicBezTo>
                  <a:cubicBezTo>
                    <a:pt x="54" y="128"/>
                    <a:pt x="54" y="128"/>
                    <a:pt x="54" y="128"/>
                  </a:cubicBezTo>
                  <a:cubicBezTo>
                    <a:pt x="48" y="128"/>
                    <a:pt x="43" y="132"/>
                    <a:pt x="43" y="138"/>
                  </a:cubicBezTo>
                  <a:close/>
                  <a:moveTo>
                    <a:pt x="74" y="245"/>
                  </a:moveTo>
                  <a:cubicBezTo>
                    <a:pt x="96" y="211"/>
                    <a:pt x="96" y="211"/>
                    <a:pt x="96" y="211"/>
                  </a:cubicBezTo>
                  <a:cubicBezTo>
                    <a:pt x="119" y="245"/>
                    <a:pt x="119" y="245"/>
                    <a:pt x="119" y="245"/>
                  </a:cubicBezTo>
                  <a:lnTo>
                    <a:pt x="74" y="245"/>
                  </a:lnTo>
                  <a:close/>
                  <a:moveTo>
                    <a:pt x="171" y="149"/>
                  </a:moveTo>
                  <a:cubicBezTo>
                    <a:pt x="171" y="245"/>
                    <a:pt x="171" y="245"/>
                    <a:pt x="171" y="245"/>
                  </a:cubicBezTo>
                  <a:cubicBezTo>
                    <a:pt x="145" y="245"/>
                    <a:pt x="145" y="245"/>
                    <a:pt x="145" y="245"/>
                  </a:cubicBezTo>
                  <a:cubicBezTo>
                    <a:pt x="105" y="186"/>
                    <a:pt x="105" y="186"/>
                    <a:pt x="105" y="186"/>
                  </a:cubicBezTo>
                  <a:cubicBezTo>
                    <a:pt x="101" y="180"/>
                    <a:pt x="91" y="180"/>
                    <a:pt x="87" y="186"/>
                  </a:cubicBezTo>
                  <a:cubicBezTo>
                    <a:pt x="64" y="220"/>
                    <a:pt x="64" y="220"/>
                    <a:pt x="64" y="220"/>
                  </a:cubicBezTo>
                  <a:cubicBezTo>
                    <a:pt x="64" y="149"/>
                    <a:pt x="64" y="149"/>
                    <a:pt x="64" y="149"/>
                  </a:cubicBezTo>
                  <a:lnTo>
                    <a:pt x="171" y="149"/>
                  </a:lnTo>
                  <a:close/>
                  <a:moveTo>
                    <a:pt x="128" y="181"/>
                  </a:moveTo>
                  <a:cubicBezTo>
                    <a:pt x="128" y="175"/>
                    <a:pt x="133" y="170"/>
                    <a:pt x="139" y="170"/>
                  </a:cubicBezTo>
                  <a:cubicBezTo>
                    <a:pt x="145" y="170"/>
                    <a:pt x="150" y="175"/>
                    <a:pt x="150" y="181"/>
                  </a:cubicBezTo>
                  <a:cubicBezTo>
                    <a:pt x="150" y="187"/>
                    <a:pt x="145" y="192"/>
                    <a:pt x="139" y="192"/>
                  </a:cubicBezTo>
                  <a:cubicBezTo>
                    <a:pt x="133" y="192"/>
                    <a:pt x="128" y="187"/>
                    <a:pt x="128" y="181"/>
                  </a:cubicBezTo>
                  <a:close/>
                  <a:moveTo>
                    <a:pt x="234" y="81"/>
                  </a:moveTo>
                  <a:cubicBezTo>
                    <a:pt x="234" y="80"/>
                    <a:pt x="233" y="78"/>
                    <a:pt x="232" y="77"/>
                  </a:cubicBezTo>
                  <a:cubicBezTo>
                    <a:pt x="157" y="3"/>
                    <a:pt x="157" y="3"/>
                    <a:pt x="157" y="3"/>
                  </a:cubicBezTo>
                  <a:cubicBezTo>
                    <a:pt x="157" y="3"/>
                    <a:pt x="157" y="3"/>
                    <a:pt x="157" y="2"/>
                  </a:cubicBezTo>
                  <a:cubicBezTo>
                    <a:pt x="157" y="2"/>
                    <a:pt x="157" y="2"/>
                    <a:pt x="157" y="2"/>
                  </a:cubicBezTo>
                  <a:cubicBezTo>
                    <a:pt x="157" y="2"/>
                    <a:pt x="157" y="2"/>
                    <a:pt x="157" y="2"/>
                  </a:cubicBezTo>
                  <a:cubicBezTo>
                    <a:pt x="155" y="1"/>
                    <a:pt x="152"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14" y="298"/>
                  </a:moveTo>
                  <a:cubicBezTo>
                    <a:pt x="22" y="298"/>
                    <a:pt x="22" y="298"/>
                    <a:pt x="22" y="298"/>
                  </a:cubicBez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lnTo>
                    <a:pt x="214" y="298"/>
                  </a:lnTo>
                  <a:close/>
                </a:path>
              </a:pathLst>
            </a:custGeom>
            <a:solidFill>
              <a:srgbClr val="01308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Rectangle 3">
              <a:extLst>
                <a:ext uri="{FF2B5EF4-FFF2-40B4-BE49-F238E27FC236}">
                  <a16:creationId xmlns:a16="http://schemas.microsoft.com/office/drawing/2014/main" id="{E23A5F54-1DC2-4507-A2FF-2867A2213FFB}"/>
                </a:ext>
              </a:extLst>
            </p:cNvPr>
            <p:cNvSpPr/>
            <p:nvPr/>
          </p:nvSpPr>
          <p:spPr bwMode="gray">
            <a:xfrm>
              <a:off x="5320324" y="4167171"/>
              <a:ext cx="566683" cy="52930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sp>
          <p:nvSpPr>
            <p:cNvPr id="124" name="Freeform 501">
              <a:extLst>
                <a:ext uri="{FF2B5EF4-FFF2-40B4-BE49-F238E27FC236}">
                  <a16:creationId xmlns:a16="http://schemas.microsoft.com/office/drawing/2014/main" id="{FA716C72-306A-4401-A739-D9ED78803AAD}"/>
                </a:ext>
              </a:extLst>
            </p:cNvPr>
            <p:cNvSpPr>
              <a:spLocks noEditPoints="1"/>
            </p:cNvSpPr>
            <p:nvPr/>
          </p:nvSpPr>
          <p:spPr bwMode="auto">
            <a:xfrm>
              <a:off x="5364345" y="4187487"/>
              <a:ext cx="498610" cy="488669"/>
            </a:xfrm>
            <a:custGeom>
              <a:avLst/>
              <a:gdLst>
                <a:gd name="T0" fmla="*/ 10 w 275"/>
                <a:gd name="T1" fmla="*/ 0 h 278"/>
                <a:gd name="T2" fmla="*/ 0 w 275"/>
                <a:gd name="T3" fmla="*/ 267 h 278"/>
                <a:gd name="T4" fmla="*/ 264 w 275"/>
                <a:gd name="T5" fmla="*/ 278 h 278"/>
                <a:gd name="T6" fmla="*/ 275 w 275"/>
                <a:gd name="T7" fmla="*/ 11 h 278"/>
                <a:gd name="T8" fmla="*/ 254 w 275"/>
                <a:gd name="T9" fmla="*/ 256 h 278"/>
                <a:gd name="T10" fmla="*/ 21 w 275"/>
                <a:gd name="T11" fmla="*/ 21 h 278"/>
                <a:gd name="T12" fmla="*/ 254 w 275"/>
                <a:gd name="T13" fmla="*/ 256 h 278"/>
                <a:gd name="T14" fmla="*/ 116 w 275"/>
                <a:gd name="T15" fmla="*/ 128 h 278"/>
                <a:gd name="T16" fmla="*/ 127 w 275"/>
                <a:gd name="T17" fmla="*/ 53 h 278"/>
                <a:gd name="T18" fmla="*/ 52 w 275"/>
                <a:gd name="T19" fmla="*/ 43 h 278"/>
                <a:gd name="T20" fmla="*/ 42 w 275"/>
                <a:gd name="T21" fmla="*/ 117 h 278"/>
                <a:gd name="T22" fmla="*/ 63 w 275"/>
                <a:gd name="T23" fmla="*/ 64 h 278"/>
                <a:gd name="T24" fmla="*/ 106 w 275"/>
                <a:gd name="T25" fmla="*/ 107 h 278"/>
                <a:gd name="T26" fmla="*/ 63 w 275"/>
                <a:gd name="T27" fmla="*/ 64 h 278"/>
                <a:gd name="T28" fmla="*/ 116 w 275"/>
                <a:gd name="T29" fmla="*/ 235 h 278"/>
                <a:gd name="T30" fmla="*/ 127 w 275"/>
                <a:gd name="T31" fmla="*/ 160 h 278"/>
                <a:gd name="T32" fmla="*/ 52 w 275"/>
                <a:gd name="T33" fmla="*/ 149 h 278"/>
                <a:gd name="T34" fmla="*/ 42 w 275"/>
                <a:gd name="T35" fmla="*/ 224 h 278"/>
                <a:gd name="T36" fmla="*/ 63 w 275"/>
                <a:gd name="T37" fmla="*/ 171 h 278"/>
                <a:gd name="T38" fmla="*/ 106 w 275"/>
                <a:gd name="T39" fmla="*/ 213 h 278"/>
                <a:gd name="T40" fmla="*/ 63 w 275"/>
                <a:gd name="T41" fmla="*/ 171 h 278"/>
                <a:gd name="T42" fmla="*/ 223 w 275"/>
                <a:gd name="T43" fmla="*/ 128 h 278"/>
                <a:gd name="T44" fmla="*/ 234 w 275"/>
                <a:gd name="T45" fmla="*/ 53 h 278"/>
                <a:gd name="T46" fmla="*/ 159 w 275"/>
                <a:gd name="T47" fmla="*/ 43 h 278"/>
                <a:gd name="T48" fmla="*/ 148 w 275"/>
                <a:gd name="T49" fmla="*/ 117 h 278"/>
                <a:gd name="T50" fmla="*/ 170 w 275"/>
                <a:gd name="T51" fmla="*/ 64 h 278"/>
                <a:gd name="T52" fmla="*/ 212 w 275"/>
                <a:gd name="T53" fmla="*/ 107 h 278"/>
                <a:gd name="T54" fmla="*/ 170 w 275"/>
                <a:gd name="T55" fmla="*/ 64 h 278"/>
                <a:gd name="T56" fmla="*/ 148 w 275"/>
                <a:gd name="T57" fmla="*/ 160 h 278"/>
                <a:gd name="T58" fmla="*/ 223 w 275"/>
                <a:gd name="T59" fmla="*/ 149 h 278"/>
                <a:gd name="T60" fmla="*/ 223 w 275"/>
                <a:gd name="T61" fmla="*/ 171 h 278"/>
                <a:gd name="T62" fmla="*/ 170 w 275"/>
                <a:gd name="T63" fmla="*/ 224 h 278"/>
                <a:gd name="T64" fmla="*/ 148 w 275"/>
                <a:gd name="T65" fmla="*/ 224 h 278"/>
                <a:gd name="T66" fmla="*/ 234 w 275"/>
                <a:gd name="T67" fmla="*/ 224 h 278"/>
                <a:gd name="T68" fmla="*/ 191 w 275"/>
                <a:gd name="T69" fmla="*/ 235 h 278"/>
                <a:gd name="T70" fmla="*/ 191 w 275"/>
                <a:gd name="T71" fmla="*/ 213 h 278"/>
                <a:gd name="T72" fmla="*/ 212 w 275"/>
                <a:gd name="T73" fmla="*/ 192 h 278"/>
                <a:gd name="T74" fmla="*/ 234 w 275"/>
                <a:gd name="T75" fmla="*/ 192 h 278"/>
                <a:gd name="T76" fmla="*/ 84 w 275"/>
                <a:gd name="T77" fmla="*/ 96 h 278"/>
                <a:gd name="T78" fmla="*/ 84 w 275"/>
                <a:gd name="T79" fmla="*/ 75 h 278"/>
                <a:gd name="T80" fmla="*/ 95 w 275"/>
                <a:gd name="T81" fmla="*/ 192 h 278"/>
                <a:gd name="T82" fmla="*/ 74 w 275"/>
                <a:gd name="T83" fmla="*/ 192 h 278"/>
                <a:gd name="T84" fmla="*/ 95 w 275"/>
                <a:gd name="T85" fmla="*/ 192 h 278"/>
                <a:gd name="T86" fmla="*/ 191 w 275"/>
                <a:gd name="T87" fmla="*/ 96 h 278"/>
                <a:gd name="T88" fmla="*/ 191 w 275"/>
                <a:gd name="T89"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8">
                  <a:moveTo>
                    <a:pt x="264" y="0"/>
                  </a:moveTo>
                  <a:cubicBezTo>
                    <a:pt x="10" y="0"/>
                    <a:pt x="10" y="0"/>
                    <a:pt x="10" y="0"/>
                  </a:cubicBezTo>
                  <a:cubicBezTo>
                    <a:pt x="4" y="0"/>
                    <a:pt x="0" y="5"/>
                    <a:pt x="0" y="11"/>
                  </a:cubicBezTo>
                  <a:cubicBezTo>
                    <a:pt x="0" y="267"/>
                    <a:pt x="0" y="267"/>
                    <a:pt x="0" y="267"/>
                  </a:cubicBezTo>
                  <a:cubicBezTo>
                    <a:pt x="0" y="273"/>
                    <a:pt x="4" y="278"/>
                    <a:pt x="10" y="278"/>
                  </a:cubicBezTo>
                  <a:cubicBezTo>
                    <a:pt x="264" y="278"/>
                    <a:pt x="264" y="278"/>
                    <a:pt x="264" y="278"/>
                  </a:cubicBezTo>
                  <a:cubicBezTo>
                    <a:pt x="270" y="278"/>
                    <a:pt x="275" y="273"/>
                    <a:pt x="275" y="267"/>
                  </a:cubicBezTo>
                  <a:cubicBezTo>
                    <a:pt x="275" y="11"/>
                    <a:pt x="275" y="11"/>
                    <a:pt x="275" y="11"/>
                  </a:cubicBezTo>
                  <a:cubicBezTo>
                    <a:pt x="275" y="5"/>
                    <a:pt x="270" y="0"/>
                    <a:pt x="264" y="0"/>
                  </a:cubicBezTo>
                  <a:close/>
                  <a:moveTo>
                    <a:pt x="254" y="256"/>
                  </a:moveTo>
                  <a:cubicBezTo>
                    <a:pt x="21" y="256"/>
                    <a:pt x="21" y="256"/>
                    <a:pt x="21" y="256"/>
                  </a:cubicBezTo>
                  <a:cubicBezTo>
                    <a:pt x="21" y="21"/>
                    <a:pt x="21" y="21"/>
                    <a:pt x="21" y="21"/>
                  </a:cubicBezTo>
                  <a:cubicBezTo>
                    <a:pt x="254" y="21"/>
                    <a:pt x="254" y="21"/>
                    <a:pt x="254" y="21"/>
                  </a:cubicBezTo>
                  <a:lnTo>
                    <a:pt x="254" y="256"/>
                  </a:lnTo>
                  <a:close/>
                  <a:moveTo>
                    <a:pt x="52" y="128"/>
                  </a:moveTo>
                  <a:cubicBezTo>
                    <a:pt x="116" y="128"/>
                    <a:pt x="116" y="128"/>
                    <a:pt x="116" y="128"/>
                  </a:cubicBezTo>
                  <a:cubicBezTo>
                    <a:pt x="122" y="128"/>
                    <a:pt x="127" y="123"/>
                    <a:pt x="127" y="117"/>
                  </a:cubicBezTo>
                  <a:cubicBezTo>
                    <a:pt x="127" y="53"/>
                    <a:pt x="127" y="53"/>
                    <a:pt x="127" y="53"/>
                  </a:cubicBezTo>
                  <a:cubicBezTo>
                    <a:pt x="127" y="47"/>
                    <a:pt x="122" y="43"/>
                    <a:pt x="116" y="43"/>
                  </a:cubicBezTo>
                  <a:cubicBezTo>
                    <a:pt x="52" y="43"/>
                    <a:pt x="52" y="43"/>
                    <a:pt x="52" y="43"/>
                  </a:cubicBezTo>
                  <a:cubicBezTo>
                    <a:pt x="46" y="43"/>
                    <a:pt x="42" y="47"/>
                    <a:pt x="42" y="53"/>
                  </a:cubicBezTo>
                  <a:cubicBezTo>
                    <a:pt x="42" y="117"/>
                    <a:pt x="42" y="117"/>
                    <a:pt x="42" y="117"/>
                  </a:cubicBezTo>
                  <a:cubicBezTo>
                    <a:pt x="42" y="123"/>
                    <a:pt x="46" y="128"/>
                    <a:pt x="52" y="128"/>
                  </a:cubicBezTo>
                  <a:close/>
                  <a:moveTo>
                    <a:pt x="63" y="64"/>
                  </a:moveTo>
                  <a:cubicBezTo>
                    <a:pt x="106" y="64"/>
                    <a:pt x="106" y="64"/>
                    <a:pt x="106" y="64"/>
                  </a:cubicBezTo>
                  <a:cubicBezTo>
                    <a:pt x="106" y="107"/>
                    <a:pt x="106" y="107"/>
                    <a:pt x="106" y="107"/>
                  </a:cubicBezTo>
                  <a:cubicBezTo>
                    <a:pt x="63" y="107"/>
                    <a:pt x="63" y="107"/>
                    <a:pt x="63" y="107"/>
                  </a:cubicBezTo>
                  <a:lnTo>
                    <a:pt x="63" y="64"/>
                  </a:lnTo>
                  <a:close/>
                  <a:moveTo>
                    <a:pt x="52" y="235"/>
                  </a:moveTo>
                  <a:cubicBezTo>
                    <a:pt x="116" y="235"/>
                    <a:pt x="116" y="235"/>
                    <a:pt x="116" y="235"/>
                  </a:cubicBezTo>
                  <a:cubicBezTo>
                    <a:pt x="122" y="235"/>
                    <a:pt x="127" y="230"/>
                    <a:pt x="127" y="224"/>
                  </a:cubicBezTo>
                  <a:cubicBezTo>
                    <a:pt x="127" y="160"/>
                    <a:pt x="127" y="160"/>
                    <a:pt x="127" y="160"/>
                  </a:cubicBezTo>
                  <a:cubicBezTo>
                    <a:pt x="127" y="154"/>
                    <a:pt x="122" y="149"/>
                    <a:pt x="116" y="149"/>
                  </a:cubicBezTo>
                  <a:cubicBezTo>
                    <a:pt x="52" y="149"/>
                    <a:pt x="52" y="149"/>
                    <a:pt x="52" y="149"/>
                  </a:cubicBezTo>
                  <a:cubicBezTo>
                    <a:pt x="46" y="149"/>
                    <a:pt x="42" y="154"/>
                    <a:pt x="42" y="160"/>
                  </a:cubicBezTo>
                  <a:cubicBezTo>
                    <a:pt x="42" y="224"/>
                    <a:pt x="42" y="224"/>
                    <a:pt x="42" y="224"/>
                  </a:cubicBezTo>
                  <a:cubicBezTo>
                    <a:pt x="42" y="230"/>
                    <a:pt x="46" y="235"/>
                    <a:pt x="52" y="235"/>
                  </a:cubicBezTo>
                  <a:close/>
                  <a:moveTo>
                    <a:pt x="63" y="171"/>
                  </a:moveTo>
                  <a:cubicBezTo>
                    <a:pt x="106" y="171"/>
                    <a:pt x="106" y="171"/>
                    <a:pt x="106" y="171"/>
                  </a:cubicBezTo>
                  <a:cubicBezTo>
                    <a:pt x="106" y="213"/>
                    <a:pt x="106" y="213"/>
                    <a:pt x="106" y="213"/>
                  </a:cubicBezTo>
                  <a:cubicBezTo>
                    <a:pt x="63" y="213"/>
                    <a:pt x="63" y="213"/>
                    <a:pt x="63" y="213"/>
                  </a:cubicBezTo>
                  <a:lnTo>
                    <a:pt x="63" y="171"/>
                  </a:lnTo>
                  <a:close/>
                  <a:moveTo>
                    <a:pt x="159" y="128"/>
                  </a:moveTo>
                  <a:cubicBezTo>
                    <a:pt x="223" y="128"/>
                    <a:pt x="223" y="128"/>
                    <a:pt x="223" y="128"/>
                  </a:cubicBezTo>
                  <a:cubicBezTo>
                    <a:pt x="229" y="128"/>
                    <a:pt x="234" y="123"/>
                    <a:pt x="234" y="117"/>
                  </a:cubicBezTo>
                  <a:cubicBezTo>
                    <a:pt x="234" y="53"/>
                    <a:pt x="234" y="53"/>
                    <a:pt x="234" y="53"/>
                  </a:cubicBezTo>
                  <a:cubicBezTo>
                    <a:pt x="234" y="47"/>
                    <a:pt x="229" y="43"/>
                    <a:pt x="223" y="43"/>
                  </a:cubicBezTo>
                  <a:cubicBezTo>
                    <a:pt x="159" y="43"/>
                    <a:pt x="159" y="43"/>
                    <a:pt x="159" y="43"/>
                  </a:cubicBezTo>
                  <a:cubicBezTo>
                    <a:pt x="153" y="43"/>
                    <a:pt x="148" y="47"/>
                    <a:pt x="148" y="53"/>
                  </a:cubicBezTo>
                  <a:cubicBezTo>
                    <a:pt x="148" y="117"/>
                    <a:pt x="148" y="117"/>
                    <a:pt x="148" y="117"/>
                  </a:cubicBezTo>
                  <a:cubicBezTo>
                    <a:pt x="148" y="123"/>
                    <a:pt x="153" y="128"/>
                    <a:pt x="159" y="128"/>
                  </a:cubicBezTo>
                  <a:close/>
                  <a:moveTo>
                    <a:pt x="170" y="64"/>
                  </a:moveTo>
                  <a:cubicBezTo>
                    <a:pt x="212" y="64"/>
                    <a:pt x="212" y="64"/>
                    <a:pt x="212" y="64"/>
                  </a:cubicBezTo>
                  <a:cubicBezTo>
                    <a:pt x="212" y="107"/>
                    <a:pt x="212" y="107"/>
                    <a:pt x="212" y="107"/>
                  </a:cubicBezTo>
                  <a:cubicBezTo>
                    <a:pt x="170" y="107"/>
                    <a:pt x="170" y="107"/>
                    <a:pt x="170" y="107"/>
                  </a:cubicBezTo>
                  <a:lnTo>
                    <a:pt x="170" y="64"/>
                  </a:lnTo>
                  <a:close/>
                  <a:moveTo>
                    <a:pt x="148" y="224"/>
                  </a:moveTo>
                  <a:cubicBezTo>
                    <a:pt x="148" y="160"/>
                    <a:pt x="148" y="160"/>
                    <a:pt x="148" y="160"/>
                  </a:cubicBezTo>
                  <a:cubicBezTo>
                    <a:pt x="148" y="154"/>
                    <a:pt x="153" y="149"/>
                    <a:pt x="159" y="149"/>
                  </a:cubicBezTo>
                  <a:cubicBezTo>
                    <a:pt x="223" y="149"/>
                    <a:pt x="223" y="149"/>
                    <a:pt x="223" y="149"/>
                  </a:cubicBezTo>
                  <a:cubicBezTo>
                    <a:pt x="229" y="149"/>
                    <a:pt x="234" y="154"/>
                    <a:pt x="234" y="160"/>
                  </a:cubicBezTo>
                  <a:cubicBezTo>
                    <a:pt x="234" y="166"/>
                    <a:pt x="229" y="171"/>
                    <a:pt x="223" y="171"/>
                  </a:cubicBezTo>
                  <a:cubicBezTo>
                    <a:pt x="170" y="171"/>
                    <a:pt x="170" y="171"/>
                    <a:pt x="170" y="171"/>
                  </a:cubicBezTo>
                  <a:cubicBezTo>
                    <a:pt x="170" y="224"/>
                    <a:pt x="170" y="224"/>
                    <a:pt x="170" y="224"/>
                  </a:cubicBezTo>
                  <a:cubicBezTo>
                    <a:pt x="170" y="230"/>
                    <a:pt x="165" y="235"/>
                    <a:pt x="159" y="235"/>
                  </a:cubicBezTo>
                  <a:cubicBezTo>
                    <a:pt x="153" y="235"/>
                    <a:pt x="148" y="230"/>
                    <a:pt x="148" y="224"/>
                  </a:cubicBezTo>
                  <a:close/>
                  <a:moveTo>
                    <a:pt x="234" y="192"/>
                  </a:moveTo>
                  <a:cubicBezTo>
                    <a:pt x="234" y="224"/>
                    <a:pt x="234" y="224"/>
                    <a:pt x="234" y="224"/>
                  </a:cubicBezTo>
                  <a:cubicBezTo>
                    <a:pt x="234" y="230"/>
                    <a:pt x="229" y="235"/>
                    <a:pt x="223" y="235"/>
                  </a:cubicBezTo>
                  <a:cubicBezTo>
                    <a:pt x="191" y="235"/>
                    <a:pt x="191" y="235"/>
                    <a:pt x="191" y="235"/>
                  </a:cubicBezTo>
                  <a:cubicBezTo>
                    <a:pt x="185" y="235"/>
                    <a:pt x="180" y="230"/>
                    <a:pt x="180" y="224"/>
                  </a:cubicBezTo>
                  <a:cubicBezTo>
                    <a:pt x="180" y="218"/>
                    <a:pt x="185" y="213"/>
                    <a:pt x="191" y="213"/>
                  </a:cubicBezTo>
                  <a:cubicBezTo>
                    <a:pt x="212" y="213"/>
                    <a:pt x="212" y="213"/>
                    <a:pt x="212" y="213"/>
                  </a:cubicBezTo>
                  <a:cubicBezTo>
                    <a:pt x="212" y="192"/>
                    <a:pt x="212" y="192"/>
                    <a:pt x="212" y="192"/>
                  </a:cubicBezTo>
                  <a:cubicBezTo>
                    <a:pt x="212" y="186"/>
                    <a:pt x="217" y="181"/>
                    <a:pt x="223" y="181"/>
                  </a:cubicBezTo>
                  <a:cubicBezTo>
                    <a:pt x="229" y="181"/>
                    <a:pt x="234" y="186"/>
                    <a:pt x="234" y="192"/>
                  </a:cubicBezTo>
                  <a:close/>
                  <a:moveTo>
                    <a:pt x="95" y="85"/>
                  </a:moveTo>
                  <a:cubicBezTo>
                    <a:pt x="95" y="91"/>
                    <a:pt x="90" y="96"/>
                    <a:pt x="84" y="96"/>
                  </a:cubicBezTo>
                  <a:cubicBezTo>
                    <a:pt x="78" y="96"/>
                    <a:pt x="74" y="91"/>
                    <a:pt x="74" y="85"/>
                  </a:cubicBezTo>
                  <a:cubicBezTo>
                    <a:pt x="74" y="79"/>
                    <a:pt x="78" y="75"/>
                    <a:pt x="84" y="75"/>
                  </a:cubicBezTo>
                  <a:cubicBezTo>
                    <a:pt x="90" y="75"/>
                    <a:pt x="95" y="79"/>
                    <a:pt x="95" y="85"/>
                  </a:cubicBezTo>
                  <a:close/>
                  <a:moveTo>
                    <a:pt x="95" y="192"/>
                  </a:moveTo>
                  <a:cubicBezTo>
                    <a:pt x="95" y="198"/>
                    <a:pt x="90" y="203"/>
                    <a:pt x="84" y="203"/>
                  </a:cubicBezTo>
                  <a:cubicBezTo>
                    <a:pt x="78" y="203"/>
                    <a:pt x="74" y="198"/>
                    <a:pt x="74" y="192"/>
                  </a:cubicBezTo>
                  <a:cubicBezTo>
                    <a:pt x="74" y="186"/>
                    <a:pt x="78" y="181"/>
                    <a:pt x="84" y="181"/>
                  </a:cubicBezTo>
                  <a:cubicBezTo>
                    <a:pt x="90" y="181"/>
                    <a:pt x="95" y="186"/>
                    <a:pt x="95" y="192"/>
                  </a:cubicBezTo>
                  <a:close/>
                  <a:moveTo>
                    <a:pt x="202" y="85"/>
                  </a:moveTo>
                  <a:cubicBezTo>
                    <a:pt x="202" y="91"/>
                    <a:pt x="197" y="96"/>
                    <a:pt x="191" y="96"/>
                  </a:cubicBezTo>
                  <a:cubicBezTo>
                    <a:pt x="185" y="96"/>
                    <a:pt x="180" y="91"/>
                    <a:pt x="180" y="85"/>
                  </a:cubicBezTo>
                  <a:cubicBezTo>
                    <a:pt x="180" y="79"/>
                    <a:pt x="185" y="75"/>
                    <a:pt x="191" y="75"/>
                  </a:cubicBezTo>
                  <a:cubicBezTo>
                    <a:pt x="197" y="75"/>
                    <a:pt x="202" y="79"/>
                    <a:pt x="202" y="85"/>
                  </a:cubicBezTo>
                  <a:close/>
                </a:path>
              </a:pathLst>
            </a:custGeom>
            <a:solidFill>
              <a:srgbClr val="01308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18">
            <a:extLst>
              <a:ext uri="{FF2B5EF4-FFF2-40B4-BE49-F238E27FC236}">
                <a16:creationId xmlns:a16="http://schemas.microsoft.com/office/drawing/2014/main" id="{E52E758E-0507-424B-A53B-6F8C43AC07E3}"/>
              </a:ext>
            </a:extLst>
          </p:cNvPr>
          <p:cNvGrpSpPr/>
          <p:nvPr/>
        </p:nvGrpSpPr>
        <p:grpSpPr>
          <a:xfrm>
            <a:off x="4880679" y="1690018"/>
            <a:ext cx="2534718" cy="1854484"/>
            <a:chOff x="4856032" y="2085241"/>
            <a:chExt cx="2534718" cy="1854484"/>
          </a:xfrm>
        </p:grpSpPr>
        <p:sp>
          <p:nvSpPr>
            <p:cNvPr id="11" name="Rectangle 10">
              <a:extLst>
                <a:ext uri="{FF2B5EF4-FFF2-40B4-BE49-F238E27FC236}">
                  <a16:creationId xmlns:a16="http://schemas.microsoft.com/office/drawing/2014/main" id="{21106458-A7E2-4F1A-A889-BE5BB54B3491}"/>
                </a:ext>
              </a:extLst>
            </p:cNvPr>
            <p:cNvSpPr/>
            <p:nvPr/>
          </p:nvSpPr>
          <p:spPr bwMode="gray">
            <a:xfrm rot="19546579">
              <a:off x="5503237" y="3023852"/>
              <a:ext cx="1887513" cy="10570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pic>
          <p:nvPicPr>
            <p:cNvPr id="148" name="Afbeelding 4">
              <a:extLst>
                <a:ext uri="{FF2B5EF4-FFF2-40B4-BE49-F238E27FC236}">
                  <a16:creationId xmlns:a16="http://schemas.microsoft.com/office/drawing/2014/main" id="{48B644CB-EA43-4460-9E5A-84D561097FA0}"/>
                </a:ext>
              </a:extLst>
            </p:cNvPr>
            <p:cNvPicPr>
              <a:picLocks noChangeAspect="1"/>
            </p:cNvPicPr>
            <p:nvPr/>
          </p:nvPicPr>
          <p:blipFill>
            <a:blip r:embed="rId7"/>
            <a:stretch>
              <a:fillRect/>
            </a:stretch>
          </p:blipFill>
          <p:spPr>
            <a:xfrm>
              <a:off x="4856032" y="2085241"/>
              <a:ext cx="2030386" cy="1404582"/>
            </a:xfrm>
            <a:prstGeom prst="rect">
              <a:avLst/>
            </a:prstGeom>
          </p:spPr>
        </p:pic>
        <p:cxnSp>
          <p:nvCxnSpPr>
            <p:cNvPr id="13" name="Straight Connector 12">
              <a:extLst>
                <a:ext uri="{FF2B5EF4-FFF2-40B4-BE49-F238E27FC236}">
                  <a16:creationId xmlns:a16="http://schemas.microsoft.com/office/drawing/2014/main" id="{8FFEB1B3-A7F6-4CEF-A8D1-C514C48CE48B}"/>
                </a:ext>
              </a:extLst>
            </p:cNvPr>
            <p:cNvCxnSpPr>
              <a:cxnSpLocks/>
            </p:cNvCxnSpPr>
            <p:nvPr/>
          </p:nvCxnSpPr>
          <p:spPr>
            <a:xfrm flipH="1">
              <a:off x="5122558" y="2658753"/>
              <a:ext cx="1949437" cy="1280972"/>
            </a:xfrm>
            <a:prstGeom prst="line">
              <a:avLst/>
            </a:prstGeom>
            <a:ln w="12700">
              <a:solidFill>
                <a:srgbClr val="171F4A"/>
              </a:solidFill>
            </a:ln>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B79C7B8F-0379-4D73-B941-C8EDADDD3509}"/>
              </a:ext>
            </a:extLst>
          </p:cNvPr>
          <p:cNvGrpSpPr/>
          <p:nvPr/>
        </p:nvGrpSpPr>
        <p:grpSpPr>
          <a:xfrm>
            <a:off x="1122104" y="3662265"/>
            <a:ext cx="370800" cy="370800"/>
            <a:chOff x="4772236" y="3607895"/>
            <a:chExt cx="291849" cy="291849"/>
          </a:xfrm>
        </p:grpSpPr>
        <p:sp>
          <p:nvSpPr>
            <p:cNvPr id="250" name="Oval 249">
              <a:extLst>
                <a:ext uri="{FF2B5EF4-FFF2-40B4-BE49-F238E27FC236}">
                  <a16:creationId xmlns:a16="http://schemas.microsoft.com/office/drawing/2014/main" id="{54F7BD1C-6480-48C3-B126-A6AFB4948B36}"/>
                </a:ext>
              </a:extLst>
            </p:cNvPr>
            <p:cNvSpPr/>
            <p:nvPr/>
          </p:nvSpPr>
          <p:spPr bwMode="gray">
            <a:xfrm>
              <a:off x="4772236" y="3607895"/>
              <a:ext cx="291849" cy="291849"/>
            </a:xfrm>
            <a:prstGeom prst="ellipse">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a:solidFill>
                  <a:schemeClr val="bg1"/>
                </a:solidFill>
              </a:endParaRPr>
            </a:p>
          </p:txBody>
        </p:sp>
        <p:sp>
          <p:nvSpPr>
            <p:cNvPr id="248" name="Freeform 945">
              <a:extLst>
                <a:ext uri="{FF2B5EF4-FFF2-40B4-BE49-F238E27FC236}">
                  <a16:creationId xmlns:a16="http://schemas.microsoft.com/office/drawing/2014/main" id="{7D8860A8-DE50-4A5D-95DC-AA64F5EA52F4}"/>
                </a:ext>
              </a:extLst>
            </p:cNvPr>
            <p:cNvSpPr>
              <a:spLocks noEditPoints="1"/>
            </p:cNvSpPr>
            <p:nvPr/>
          </p:nvSpPr>
          <p:spPr bwMode="auto">
            <a:xfrm>
              <a:off x="4833252" y="3666990"/>
              <a:ext cx="172491" cy="172491"/>
            </a:xfrm>
            <a:custGeom>
              <a:avLst/>
              <a:gdLst>
                <a:gd name="T0" fmla="*/ 274 w 277"/>
                <a:gd name="T1" fmla="*/ 46 h 277"/>
                <a:gd name="T2" fmla="*/ 232 w 277"/>
                <a:gd name="T3" fmla="*/ 3 h 277"/>
                <a:gd name="T4" fmla="*/ 224 w 277"/>
                <a:gd name="T5" fmla="*/ 0 h 277"/>
                <a:gd name="T6" fmla="*/ 11 w 277"/>
                <a:gd name="T7" fmla="*/ 0 h 277"/>
                <a:gd name="T8" fmla="*/ 0 w 277"/>
                <a:gd name="T9" fmla="*/ 11 h 277"/>
                <a:gd name="T10" fmla="*/ 0 w 277"/>
                <a:gd name="T11" fmla="*/ 267 h 277"/>
                <a:gd name="T12" fmla="*/ 11 w 277"/>
                <a:gd name="T13" fmla="*/ 277 h 277"/>
                <a:gd name="T14" fmla="*/ 267 w 277"/>
                <a:gd name="T15" fmla="*/ 277 h 277"/>
                <a:gd name="T16" fmla="*/ 277 w 277"/>
                <a:gd name="T17" fmla="*/ 267 h 277"/>
                <a:gd name="T18" fmla="*/ 277 w 277"/>
                <a:gd name="T19" fmla="*/ 53 h 277"/>
                <a:gd name="T20" fmla="*/ 274 w 277"/>
                <a:gd name="T21" fmla="*/ 46 h 277"/>
                <a:gd name="T22" fmla="*/ 85 w 277"/>
                <a:gd name="T23" fmla="*/ 21 h 277"/>
                <a:gd name="T24" fmla="*/ 192 w 277"/>
                <a:gd name="T25" fmla="*/ 21 h 277"/>
                <a:gd name="T26" fmla="*/ 192 w 277"/>
                <a:gd name="T27" fmla="*/ 85 h 277"/>
                <a:gd name="T28" fmla="*/ 85 w 277"/>
                <a:gd name="T29" fmla="*/ 85 h 277"/>
                <a:gd name="T30" fmla="*/ 85 w 277"/>
                <a:gd name="T31" fmla="*/ 21 h 277"/>
                <a:gd name="T32" fmla="*/ 213 w 277"/>
                <a:gd name="T33" fmla="*/ 256 h 277"/>
                <a:gd name="T34" fmla="*/ 64 w 277"/>
                <a:gd name="T35" fmla="*/ 256 h 277"/>
                <a:gd name="T36" fmla="*/ 64 w 277"/>
                <a:gd name="T37" fmla="*/ 149 h 277"/>
                <a:gd name="T38" fmla="*/ 213 w 277"/>
                <a:gd name="T39" fmla="*/ 149 h 277"/>
                <a:gd name="T40" fmla="*/ 213 w 277"/>
                <a:gd name="T41" fmla="*/ 256 h 277"/>
                <a:gd name="T42" fmla="*/ 256 w 277"/>
                <a:gd name="T43" fmla="*/ 256 h 277"/>
                <a:gd name="T44" fmla="*/ 235 w 277"/>
                <a:gd name="T45" fmla="*/ 256 h 277"/>
                <a:gd name="T46" fmla="*/ 235 w 277"/>
                <a:gd name="T47" fmla="*/ 139 h 277"/>
                <a:gd name="T48" fmla="*/ 224 w 277"/>
                <a:gd name="T49" fmla="*/ 128 h 277"/>
                <a:gd name="T50" fmla="*/ 53 w 277"/>
                <a:gd name="T51" fmla="*/ 128 h 277"/>
                <a:gd name="T52" fmla="*/ 43 w 277"/>
                <a:gd name="T53" fmla="*/ 139 h 277"/>
                <a:gd name="T54" fmla="*/ 43 w 277"/>
                <a:gd name="T55" fmla="*/ 256 h 277"/>
                <a:gd name="T56" fmla="*/ 21 w 277"/>
                <a:gd name="T57" fmla="*/ 256 h 277"/>
                <a:gd name="T58" fmla="*/ 21 w 277"/>
                <a:gd name="T59" fmla="*/ 21 h 277"/>
                <a:gd name="T60" fmla="*/ 64 w 277"/>
                <a:gd name="T61" fmla="*/ 21 h 277"/>
                <a:gd name="T62" fmla="*/ 64 w 277"/>
                <a:gd name="T63" fmla="*/ 96 h 277"/>
                <a:gd name="T64" fmla="*/ 75 w 277"/>
                <a:gd name="T65" fmla="*/ 107 h 277"/>
                <a:gd name="T66" fmla="*/ 203 w 277"/>
                <a:gd name="T67" fmla="*/ 107 h 277"/>
                <a:gd name="T68" fmla="*/ 213 w 277"/>
                <a:gd name="T69" fmla="*/ 96 h 277"/>
                <a:gd name="T70" fmla="*/ 213 w 277"/>
                <a:gd name="T71" fmla="*/ 21 h 277"/>
                <a:gd name="T72" fmla="*/ 220 w 277"/>
                <a:gd name="T73" fmla="*/ 21 h 277"/>
                <a:gd name="T74" fmla="*/ 256 w 277"/>
                <a:gd name="T75" fmla="*/ 58 h 277"/>
                <a:gd name="T76" fmla="*/ 256 w 277"/>
                <a:gd name="T77" fmla="*/ 256 h 277"/>
                <a:gd name="T78" fmla="*/ 85 w 277"/>
                <a:gd name="T79" fmla="*/ 181 h 277"/>
                <a:gd name="T80" fmla="*/ 96 w 277"/>
                <a:gd name="T81" fmla="*/ 171 h 277"/>
                <a:gd name="T82" fmla="*/ 181 w 277"/>
                <a:gd name="T83" fmla="*/ 171 h 277"/>
                <a:gd name="T84" fmla="*/ 192 w 277"/>
                <a:gd name="T85" fmla="*/ 181 h 277"/>
                <a:gd name="T86" fmla="*/ 181 w 277"/>
                <a:gd name="T87" fmla="*/ 192 h 277"/>
                <a:gd name="T88" fmla="*/ 96 w 277"/>
                <a:gd name="T89" fmla="*/ 192 h 277"/>
                <a:gd name="T90" fmla="*/ 85 w 277"/>
                <a:gd name="T91" fmla="*/ 181 h 277"/>
                <a:gd name="T92" fmla="*/ 85 w 277"/>
                <a:gd name="T93" fmla="*/ 224 h 277"/>
                <a:gd name="T94" fmla="*/ 96 w 277"/>
                <a:gd name="T95" fmla="*/ 213 h 277"/>
                <a:gd name="T96" fmla="*/ 181 w 277"/>
                <a:gd name="T97" fmla="*/ 213 h 277"/>
                <a:gd name="T98" fmla="*/ 192 w 277"/>
                <a:gd name="T99" fmla="*/ 224 h 277"/>
                <a:gd name="T100" fmla="*/ 181 w 277"/>
                <a:gd name="T101" fmla="*/ 235 h 277"/>
                <a:gd name="T102" fmla="*/ 96 w 277"/>
                <a:gd name="T103" fmla="*/ 235 h 277"/>
                <a:gd name="T104" fmla="*/ 85 w 277"/>
                <a:gd name="T105" fmla="*/ 22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7" h="277">
                  <a:moveTo>
                    <a:pt x="274" y="46"/>
                  </a:moveTo>
                  <a:cubicBezTo>
                    <a:pt x="232" y="3"/>
                    <a:pt x="232" y="3"/>
                    <a:pt x="232" y="3"/>
                  </a:cubicBezTo>
                  <a:cubicBezTo>
                    <a:pt x="230" y="1"/>
                    <a:pt x="227" y="0"/>
                    <a:pt x="224" y="0"/>
                  </a:cubicBez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53"/>
                    <a:pt x="277" y="53"/>
                    <a:pt x="277" y="53"/>
                  </a:cubicBezTo>
                  <a:cubicBezTo>
                    <a:pt x="277" y="50"/>
                    <a:pt x="276" y="48"/>
                    <a:pt x="274" y="46"/>
                  </a:cubicBezTo>
                  <a:close/>
                  <a:moveTo>
                    <a:pt x="85" y="21"/>
                  </a:moveTo>
                  <a:cubicBezTo>
                    <a:pt x="192" y="21"/>
                    <a:pt x="192" y="21"/>
                    <a:pt x="192" y="21"/>
                  </a:cubicBezTo>
                  <a:cubicBezTo>
                    <a:pt x="192" y="85"/>
                    <a:pt x="192" y="85"/>
                    <a:pt x="192" y="85"/>
                  </a:cubicBezTo>
                  <a:cubicBezTo>
                    <a:pt x="85" y="85"/>
                    <a:pt x="85" y="85"/>
                    <a:pt x="85" y="85"/>
                  </a:cubicBezTo>
                  <a:lnTo>
                    <a:pt x="85" y="21"/>
                  </a:lnTo>
                  <a:close/>
                  <a:moveTo>
                    <a:pt x="213" y="256"/>
                  </a:moveTo>
                  <a:cubicBezTo>
                    <a:pt x="64" y="256"/>
                    <a:pt x="64" y="256"/>
                    <a:pt x="64" y="256"/>
                  </a:cubicBezTo>
                  <a:cubicBezTo>
                    <a:pt x="64" y="149"/>
                    <a:pt x="64" y="149"/>
                    <a:pt x="64" y="149"/>
                  </a:cubicBezTo>
                  <a:cubicBezTo>
                    <a:pt x="213" y="149"/>
                    <a:pt x="213" y="149"/>
                    <a:pt x="213" y="149"/>
                  </a:cubicBezTo>
                  <a:lnTo>
                    <a:pt x="213" y="256"/>
                  </a:lnTo>
                  <a:close/>
                  <a:moveTo>
                    <a:pt x="256" y="256"/>
                  </a:moveTo>
                  <a:cubicBezTo>
                    <a:pt x="235" y="256"/>
                    <a:pt x="235" y="256"/>
                    <a:pt x="235" y="256"/>
                  </a:cubicBezTo>
                  <a:cubicBezTo>
                    <a:pt x="235" y="139"/>
                    <a:pt x="235" y="139"/>
                    <a:pt x="235" y="139"/>
                  </a:cubicBezTo>
                  <a:cubicBezTo>
                    <a:pt x="235" y="133"/>
                    <a:pt x="230" y="128"/>
                    <a:pt x="224" y="128"/>
                  </a:cubicBezTo>
                  <a:cubicBezTo>
                    <a:pt x="53" y="128"/>
                    <a:pt x="53" y="128"/>
                    <a:pt x="53" y="128"/>
                  </a:cubicBezTo>
                  <a:cubicBezTo>
                    <a:pt x="47" y="128"/>
                    <a:pt x="43" y="133"/>
                    <a:pt x="43" y="139"/>
                  </a:cubicBezTo>
                  <a:cubicBezTo>
                    <a:pt x="43" y="256"/>
                    <a:pt x="43" y="256"/>
                    <a:pt x="43" y="256"/>
                  </a:cubicBezTo>
                  <a:cubicBezTo>
                    <a:pt x="21" y="256"/>
                    <a:pt x="21" y="256"/>
                    <a:pt x="21" y="256"/>
                  </a:cubicBezTo>
                  <a:cubicBezTo>
                    <a:pt x="21" y="21"/>
                    <a:pt x="21" y="21"/>
                    <a:pt x="21" y="21"/>
                  </a:cubicBezTo>
                  <a:cubicBezTo>
                    <a:pt x="64" y="21"/>
                    <a:pt x="64" y="21"/>
                    <a:pt x="64" y="21"/>
                  </a:cubicBezTo>
                  <a:cubicBezTo>
                    <a:pt x="64" y="96"/>
                    <a:pt x="64" y="96"/>
                    <a:pt x="64" y="96"/>
                  </a:cubicBezTo>
                  <a:cubicBezTo>
                    <a:pt x="64" y="102"/>
                    <a:pt x="69" y="107"/>
                    <a:pt x="75" y="107"/>
                  </a:cubicBezTo>
                  <a:cubicBezTo>
                    <a:pt x="203" y="107"/>
                    <a:pt x="203" y="107"/>
                    <a:pt x="203" y="107"/>
                  </a:cubicBezTo>
                  <a:cubicBezTo>
                    <a:pt x="209" y="107"/>
                    <a:pt x="213" y="102"/>
                    <a:pt x="213" y="96"/>
                  </a:cubicBezTo>
                  <a:cubicBezTo>
                    <a:pt x="213" y="21"/>
                    <a:pt x="213" y="21"/>
                    <a:pt x="213" y="21"/>
                  </a:cubicBezTo>
                  <a:cubicBezTo>
                    <a:pt x="220" y="21"/>
                    <a:pt x="220" y="21"/>
                    <a:pt x="220" y="21"/>
                  </a:cubicBezTo>
                  <a:cubicBezTo>
                    <a:pt x="256" y="58"/>
                    <a:pt x="256" y="58"/>
                    <a:pt x="256" y="58"/>
                  </a:cubicBezTo>
                  <a:lnTo>
                    <a:pt x="256" y="256"/>
                  </a:lnTo>
                  <a:close/>
                  <a:moveTo>
                    <a:pt x="85" y="181"/>
                  </a:moveTo>
                  <a:cubicBezTo>
                    <a:pt x="85" y="175"/>
                    <a:pt x="90" y="171"/>
                    <a:pt x="96" y="171"/>
                  </a:cubicBezTo>
                  <a:cubicBezTo>
                    <a:pt x="181" y="171"/>
                    <a:pt x="181" y="171"/>
                    <a:pt x="181" y="171"/>
                  </a:cubicBezTo>
                  <a:cubicBezTo>
                    <a:pt x="187" y="171"/>
                    <a:pt x="192" y="175"/>
                    <a:pt x="192" y="181"/>
                  </a:cubicBezTo>
                  <a:cubicBezTo>
                    <a:pt x="192" y="187"/>
                    <a:pt x="187" y="192"/>
                    <a:pt x="181" y="192"/>
                  </a:cubicBezTo>
                  <a:cubicBezTo>
                    <a:pt x="96" y="192"/>
                    <a:pt x="96" y="192"/>
                    <a:pt x="96" y="192"/>
                  </a:cubicBezTo>
                  <a:cubicBezTo>
                    <a:pt x="90" y="192"/>
                    <a:pt x="85" y="187"/>
                    <a:pt x="85" y="181"/>
                  </a:cubicBezTo>
                  <a:close/>
                  <a:moveTo>
                    <a:pt x="85" y="224"/>
                  </a:moveTo>
                  <a:cubicBezTo>
                    <a:pt x="85" y="218"/>
                    <a:pt x="90" y="213"/>
                    <a:pt x="96" y="213"/>
                  </a:cubicBezTo>
                  <a:cubicBezTo>
                    <a:pt x="181" y="213"/>
                    <a:pt x="181" y="213"/>
                    <a:pt x="181" y="213"/>
                  </a:cubicBezTo>
                  <a:cubicBezTo>
                    <a:pt x="187" y="213"/>
                    <a:pt x="192" y="218"/>
                    <a:pt x="192" y="224"/>
                  </a:cubicBezTo>
                  <a:cubicBezTo>
                    <a:pt x="192" y="230"/>
                    <a:pt x="187" y="235"/>
                    <a:pt x="181" y="235"/>
                  </a:cubicBezTo>
                  <a:cubicBezTo>
                    <a:pt x="96" y="235"/>
                    <a:pt x="96" y="235"/>
                    <a:pt x="96" y="235"/>
                  </a:cubicBezTo>
                  <a:cubicBezTo>
                    <a:pt x="90" y="235"/>
                    <a:pt x="85" y="230"/>
                    <a:pt x="85" y="2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8" name="TextBox 169">
            <a:extLst>
              <a:ext uri="{FF2B5EF4-FFF2-40B4-BE49-F238E27FC236}">
                <a16:creationId xmlns:a16="http://schemas.microsoft.com/office/drawing/2014/main" id="{C5F11025-87AC-41F1-9EB7-9774C1BDD6B1}"/>
              </a:ext>
            </a:extLst>
          </p:cNvPr>
          <p:cNvSpPr txBox="1"/>
          <p:nvPr/>
        </p:nvSpPr>
        <p:spPr>
          <a:xfrm flipH="1">
            <a:off x="4423722" y="3022265"/>
            <a:ext cx="1469635"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lang="nl-NL" sz="1600" b="1" dirty="0">
                <a:solidFill>
                  <a:prstClr val="black"/>
                </a:solidFill>
                <a:latin typeface="Calibri"/>
              </a:rPr>
              <a:t>App</a:t>
            </a:r>
            <a:endParaRPr kumimoji="0" lang="nl-NL"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99" name="TextBox 169">
            <a:extLst>
              <a:ext uri="{FF2B5EF4-FFF2-40B4-BE49-F238E27FC236}">
                <a16:creationId xmlns:a16="http://schemas.microsoft.com/office/drawing/2014/main" id="{926CAF16-6B8F-43B4-800F-B9D0BE3DEE8E}"/>
              </a:ext>
            </a:extLst>
          </p:cNvPr>
          <p:cNvSpPr txBox="1"/>
          <p:nvPr/>
        </p:nvSpPr>
        <p:spPr>
          <a:xfrm flipH="1">
            <a:off x="5029721" y="3370046"/>
            <a:ext cx="1469635"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lang="nl-NL" sz="1600" b="1" dirty="0">
                <a:solidFill>
                  <a:prstClr val="black"/>
                </a:solidFill>
                <a:latin typeface="Calibri"/>
              </a:rPr>
              <a:t>Papier</a:t>
            </a:r>
            <a:endParaRPr kumimoji="0" lang="nl-NL"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303" name="Arc 302">
            <a:extLst>
              <a:ext uri="{FF2B5EF4-FFF2-40B4-BE49-F238E27FC236}">
                <a16:creationId xmlns:a16="http://schemas.microsoft.com/office/drawing/2014/main" id="{6B786181-B9D9-4A30-BEEC-7A83602F795A}"/>
              </a:ext>
            </a:extLst>
          </p:cNvPr>
          <p:cNvSpPr/>
          <p:nvPr/>
        </p:nvSpPr>
        <p:spPr>
          <a:xfrm rot="2292009" flipH="1">
            <a:off x="1062362" y="2614546"/>
            <a:ext cx="5424786" cy="4676685"/>
          </a:xfrm>
          <a:prstGeom prst="arc">
            <a:avLst>
              <a:gd name="adj1" fmla="val 16856381"/>
              <a:gd name="adj2" fmla="val 20812345"/>
            </a:avLst>
          </a:prstGeom>
          <a:ln w="9525"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val 135">
            <a:extLst>
              <a:ext uri="{FF2B5EF4-FFF2-40B4-BE49-F238E27FC236}">
                <a16:creationId xmlns:a16="http://schemas.microsoft.com/office/drawing/2014/main" id="{DBCC1256-FBB9-493E-9EB8-AFDEB352B521}"/>
              </a:ext>
            </a:extLst>
          </p:cNvPr>
          <p:cNvSpPr/>
          <p:nvPr/>
        </p:nvSpPr>
        <p:spPr>
          <a:xfrm>
            <a:off x="2485672" y="2026416"/>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2</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sp>
        <p:nvSpPr>
          <p:cNvPr id="144" name="Oval 143">
            <a:extLst>
              <a:ext uri="{FF2B5EF4-FFF2-40B4-BE49-F238E27FC236}">
                <a16:creationId xmlns:a16="http://schemas.microsoft.com/office/drawing/2014/main" id="{EEC62FC5-BF72-416F-8DFE-D6BDCED03187}"/>
              </a:ext>
            </a:extLst>
          </p:cNvPr>
          <p:cNvSpPr/>
          <p:nvPr/>
        </p:nvSpPr>
        <p:spPr>
          <a:xfrm>
            <a:off x="1724409" y="3266319"/>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1</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sp>
        <p:nvSpPr>
          <p:cNvPr id="150" name="Rectangle 149">
            <a:extLst>
              <a:ext uri="{FF2B5EF4-FFF2-40B4-BE49-F238E27FC236}">
                <a16:creationId xmlns:a16="http://schemas.microsoft.com/office/drawing/2014/main" id="{2FDE56D4-A507-498F-8AD2-C0E89C5A2A39}"/>
              </a:ext>
            </a:extLst>
          </p:cNvPr>
          <p:cNvSpPr/>
          <p:nvPr/>
        </p:nvSpPr>
        <p:spPr>
          <a:xfrm>
            <a:off x="478197" y="4950615"/>
            <a:ext cx="11234378" cy="1428946"/>
          </a:xfrm>
          <a:prstGeom prst="rect">
            <a:avLst/>
          </a:prstGeom>
          <a:solidFill>
            <a:sysClr val="window" lastClr="FFFFFF">
              <a:lumMod val="95000"/>
            </a:sysClr>
          </a:solidFill>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spcBef>
                <a:spcPts val="300"/>
              </a:spcBef>
              <a:spcAft>
                <a:spcPts val="300"/>
              </a:spcAft>
              <a:buFont typeface="+mj-lt"/>
              <a:buAutoNum type="arabicPeriod"/>
              <a:defRPr/>
            </a:pPr>
            <a:r>
              <a:rPr lang="nl-NL" sz="1100" dirty="0">
                <a:latin typeface="Calibri Light"/>
                <a:cs typeface="Calibri Light"/>
              </a:rPr>
              <a:t>Een burger maakt een afspraak, identificeert zich met een ID bewijs en laat testmateriaal afnemen voor een COVID-19 test.</a:t>
            </a:r>
          </a:p>
          <a:p>
            <a:pPr marL="228600" indent="-228600">
              <a:spcBef>
                <a:spcPts val="300"/>
              </a:spcBef>
              <a:spcAft>
                <a:spcPts val="300"/>
              </a:spcAft>
              <a:buFont typeface="+mj-lt"/>
              <a:buAutoNum type="arabicPeriod"/>
              <a:defRPr/>
            </a:pPr>
            <a:r>
              <a:rPr lang="nl-NL" sz="1100" dirty="0">
                <a:latin typeface="Calibri Light"/>
                <a:cs typeface="Calibri Light"/>
              </a:rPr>
              <a:t>Teststraat stuurt het testmateriaal naar het </a:t>
            </a:r>
            <a:r>
              <a:rPr lang="nl-NL" sz="1100" dirty="0" err="1">
                <a:latin typeface="Calibri Light"/>
                <a:cs typeface="Calibri Light"/>
              </a:rPr>
              <a:t>testlab</a:t>
            </a:r>
            <a:r>
              <a:rPr lang="nl-NL" sz="1100" dirty="0">
                <a:latin typeface="Calibri Light"/>
                <a:cs typeface="Calibri Light"/>
              </a:rPr>
              <a:t> en ontvangt de uitslag retour, waarbij de uitslag bij retourontvangst wordt gekoppeld aan identiteit (foto) van de burger.</a:t>
            </a:r>
          </a:p>
          <a:p>
            <a:pPr marL="228600" indent="-228600">
              <a:spcBef>
                <a:spcPts val="300"/>
              </a:spcBef>
              <a:spcAft>
                <a:spcPts val="300"/>
              </a:spcAft>
              <a:buFont typeface="+mj-lt"/>
              <a:buAutoNum type="arabicPeriod"/>
              <a:defRPr/>
            </a:pPr>
            <a:r>
              <a:rPr kumimoji="0" lang="nl-NL" sz="1100" b="0" i="0" u="none" strike="noStrike" kern="1200" cap="none" spc="0" normalizeH="0" baseline="0" noProof="0" dirty="0">
                <a:ln>
                  <a:noFill/>
                </a:ln>
                <a:effectLst/>
                <a:uLnTx/>
                <a:uFillTx/>
                <a:latin typeface="Calibri Light"/>
                <a:cs typeface="Calibri Light"/>
              </a:rPr>
              <a:t>De testuitslag gekoppeld aan de specifiek geteste persoon wordt gedeeld met het individu door het te sturen naar de mobiele app of door een papieren QR code mee te geven.</a:t>
            </a:r>
            <a:endParaRPr lang="nl-NL" sz="1100" b="0" i="0" u="none" strike="noStrike" kern="1200" cap="none" spc="0" normalizeH="0" baseline="0" noProof="0" dirty="0">
              <a:ln>
                <a:noFill/>
              </a:ln>
              <a:effectLst/>
              <a:uLnTx/>
              <a:uFillTx/>
              <a:latin typeface="Calibri Light"/>
              <a:cs typeface="Calibri Light"/>
            </a:endParaRPr>
          </a:p>
          <a:p>
            <a:pPr marL="228600" indent="-228600">
              <a:spcBef>
                <a:spcPts val="300"/>
              </a:spcBef>
              <a:spcAft>
                <a:spcPts val="300"/>
              </a:spcAft>
              <a:buFont typeface="+mj-lt"/>
              <a:buAutoNum type="arabicPeriod"/>
              <a:defRPr/>
            </a:pPr>
            <a:r>
              <a:rPr lang="nl-NL" sz="1100" dirty="0">
                <a:latin typeface="Calibri Light"/>
                <a:cs typeface="Calibri Light"/>
              </a:rPr>
              <a:t>De burger toont de testuitslag op locatie aan de </a:t>
            </a:r>
            <a:r>
              <a:rPr lang="nl-NL" sz="1100" dirty="0" err="1">
                <a:latin typeface="Calibri Light"/>
                <a:cs typeface="Calibri Light"/>
              </a:rPr>
              <a:t>verifier</a:t>
            </a:r>
            <a:r>
              <a:rPr lang="nl-NL" sz="1100" dirty="0">
                <a:latin typeface="Calibri Light"/>
                <a:cs typeface="Calibri Light"/>
              </a:rPr>
              <a:t>. Hoe? Door de QR code van de testuitslag via mobiele telefoon of papier te laten scannen – foto komt dan ook in beeld.</a:t>
            </a:r>
          </a:p>
          <a:p>
            <a:pPr marL="228600" indent="-228600">
              <a:spcBef>
                <a:spcPts val="300"/>
              </a:spcBef>
              <a:spcAft>
                <a:spcPts val="300"/>
              </a:spcAft>
              <a:buFont typeface="+mj-lt"/>
              <a:buAutoNum type="arabicPeriod"/>
              <a:defRPr/>
            </a:pPr>
            <a:r>
              <a:rPr lang="nl-NL" sz="1100" dirty="0">
                <a:latin typeface="Calibri Light"/>
                <a:cs typeface="Calibri Light"/>
              </a:rPr>
              <a:t>De locatie verifieert de testuitslag door middel van de verificatie infrastructuur (</a:t>
            </a:r>
            <a:r>
              <a:rPr lang="nl-NL" sz="1100">
                <a:latin typeface="Calibri Light"/>
                <a:cs typeface="Calibri Light"/>
              </a:rPr>
              <a:t>geen opslag persoonsgegevens</a:t>
            </a:r>
            <a:r>
              <a:rPr lang="nl-NL" sz="1100" dirty="0">
                <a:latin typeface="Calibri Light"/>
                <a:cs typeface="Calibri Light"/>
              </a:rPr>
              <a:t>). Als aan alle criteria is voldaan om toegang te krijgen (negatieve test die aan de eisen voldoet, eventueel gecombineerd met toegangsbewijs, etc.), dan krijgt de burger toegang. </a:t>
            </a:r>
            <a:r>
              <a:rPr lang="nl-NL" sz="1100" b="1" dirty="0">
                <a:latin typeface="Calibri Light"/>
                <a:cs typeface="Calibri Light"/>
              </a:rPr>
              <a:t>De verificatie infrastructuur borgt dat je niet met het testbewijs van een ander naar binnen kunt!</a:t>
            </a:r>
            <a:endParaRPr lang="en-GB" sz="1100" dirty="0">
              <a:latin typeface="Calibri Light"/>
              <a:cs typeface="Calibri Light"/>
            </a:endParaRPr>
          </a:p>
          <a:p>
            <a:pPr marL="228600" lvl="0" indent="-228600">
              <a:spcBef>
                <a:spcPts val="200"/>
              </a:spcBef>
              <a:spcAft>
                <a:spcPts val="200"/>
              </a:spcAft>
              <a:buFont typeface="+mj-lt"/>
              <a:buAutoNum type="arabicPeriod"/>
              <a:defRPr/>
            </a:pPr>
            <a:endParaRPr kumimoji="0" lang="nl-NL"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lvl="0" indent="-228600">
              <a:spcBef>
                <a:spcPts val="200"/>
              </a:spcBef>
              <a:spcAft>
                <a:spcPts val="200"/>
              </a:spcAft>
              <a:buFont typeface="+mj-lt"/>
              <a:buAutoNum type="arabicPeriod"/>
              <a:defRPr/>
            </a:pPr>
            <a:endParaRPr kumimoji="0" lang="nl-NL"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685800" lvl="1" indent="-228600">
              <a:spcBef>
                <a:spcPts val="200"/>
              </a:spcBef>
              <a:spcAft>
                <a:spcPts val="200"/>
              </a:spcAft>
              <a:buFont typeface="+mj-lt"/>
              <a:buAutoNum type="alphaLcParenR"/>
              <a:defRPr/>
            </a:pPr>
            <a:endParaRPr kumimoji="0" lang="en-GB"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55" name="Oval 154">
            <a:extLst>
              <a:ext uri="{FF2B5EF4-FFF2-40B4-BE49-F238E27FC236}">
                <a16:creationId xmlns:a16="http://schemas.microsoft.com/office/drawing/2014/main" id="{9B0738F3-1DAA-4EE6-BE6D-0C32C14DA7DD}"/>
              </a:ext>
            </a:extLst>
          </p:cNvPr>
          <p:cNvSpPr/>
          <p:nvPr/>
        </p:nvSpPr>
        <p:spPr>
          <a:xfrm>
            <a:off x="10715995" y="3277214"/>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5</a:t>
            </a:r>
            <a:endParaRPr kumimoji="0" lang="nl-NL"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TextBox 169">
            <a:extLst>
              <a:ext uri="{FF2B5EF4-FFF2-40B4-BE49-F238E27FC236}">
                <a16:creationId xmlns:a16="http://schemas.microsoft.com/office/drawing/2014/main" id="{9BE50EB1-D21A-463A-BCD3-8F924DCD0DF8}"/>
              </a:ext>
            </a:extLst>
          </p:cNvPr>
          <p:cNvSpPr txBox="1"/>
          <p:nvPr/>
        </p:nvSpPr>
        <p:spPr>
          <a:xfrm flipH="1">
            <a:off x="9694731" y="3655099"/>
            <a:ext cx="852173" cy="36933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600"/>
              </a:spcBef>
              <a:buClr>
                <a:srgbClr val="44546A"/>
              </a:buClr>
              <a:defRPr/>
            </a:pPr>
            <a:r>
              <a:rPr lang="nl-NL" sz="1200"/>
              <a:t>Verifiëren testuitslag</a:t>
            </a: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157" name="TextBox 169">
            <a:extLst>
              <a:ext uri="{FF2B5EF4-FFF2-40B4-BE49-F238E27FC236}">
                <a16:creationId xmlns:a16="http://schemas.microsoft.com/office/drawing/2014/main" id="{BDEC740C-3A30-40F5-BDFD-36ED40129B1D}"/>
              </a:ext>
            </a:extLst>
          </p:cNvPr>
          <p:cNvSpPr txBox="1"/>
          <p:nvPr/>
        </p:nvSpPr>
        <p:spPr>
          <a:xfrm flipH="1">
            <a:off x="1550486" y="3671281"/>
            <a:ext cx="961953" cy="369332"/>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nl-NL" sz="1200" b="0" i="0" u="none" strike="noStrike" kern="1200" cap="none" spc="0" normalizeH="0" baseline="0">
                <a:ln>
                  <a:noFill/>
                </a:ln>
                <a:effectLst/>
                <a:uLnTx/>
                <a:uFillTx/>
                <a:latin typeface="Calibri"/>
                <a:ea typeface="+mn-ea"/>
                <a:cs typeface="+mn-cs"/>
              </a:rPr>
              <a:t>Opslaan</a:t>
            </a:r>
            <a:r>
              <a:rPr kumimoji="0" lang="en-GB" sz="1200" b="0" i="0" u="none" strike="noStrike" kern="1200" cap="none" spc="0" normalizeH="0" baseline="0" noProof="0">
                <a:ln>
                  <a:noFill/>
                </a:ln>
                <a:effectLst/>
                <a:uLnTx/>
                <a:uFillTx/>
                <a:latin typeface="Calibri"/>
                <a:ea typeface="+mn-ea"/>
                <a:cs typeface="+mn-cs"/>
              </a:rPr>
              <a:t> </a:t>
            </a:r>
            <a:r>
              <a:rPr kumimoji="0" lang="nl-NL" sz="1200" b="0" i="0" u="none" strike="noStrike" kern="1200" cap="none" spc="0" normalizeH="0" baseline="0">
                <a:ln>
                  <a:noFill/>
                </a:ln>
                <a:effectLst/>
                <a:uLnTx/>
                <a:uFillTx/>
                <a:latin typeface="Calibri"/>
                <a:ea typeface="+mn-ea"/>
                <a:cs typeface="+mn-cs"/>
              </a:rPr>
              <a:t>verificatie</a:t>
            </a:r>
            <a:r>
              <a:rPr kumimoji="0" lang="en-GB" sz="1200" b="0" i="0" u="none" strike="noStrike" kern="1200" cap="none" spc="0" normalizeH="0" baseline="0" noProof="0">
                <a:ln>
                  <a:noFill/>
                </a:ln>
                <a:effectLst/>
                <a:uLnTx/>
                <a:uFillTx/>
                <a:latin typeface="Calibri"/>
                <a:ea typeface="+mn-ea"/>
                <a:cs typeface="+mn-cs"/>
              </a:rPr>
              <a:t>data</a:t>
            </a:r>
            <a:endParaRPr kumimoji="0" lang="nl-NL" sz="1200" b="0" i="0" u="none" strike="noStrike" kern="1200" cap="none" spc="0" normalizeH="0" baseline="0" noProof="0">
              <a:ln>
                <a:noFill/>
              </a:ln>
              <a:effectLst/>
              <a:uLnTx/>
              <a:uFillTx/>
              <a:latin typeface="Calibri"/>
              <a:ea typeface="+mn-ea"/>
              <a:cs typeface="+mn-cs"/>
            </a:endParaRPr>
          </a:p>
        </p:txBody>
      </p:sp>
      <p:sp>
        <p:nvSpPr>
          <p:cNvPr id="158" name="Arc 157">
            <a:extLst>
              <a:ext uri="{FF2B5EF4-FFF2-40B4-BE49-F238E27FC236}">
                <a16:creationId xmlns:a16="http://schemas.microsoft.com/office/drawing/2014/main" id="{516817A7-F741-4CC5-A677-5FA95DBC86E6}"/>
              </a:ext>
            </a:extLst>
          </p:cNvPr>
          <p:cNvSpPr/>
          <p:nvPr/>
        </p:nvSpPr>
        <p:spPr>
          <a:xfrm rot="5400000">
            <a:off x="4006074" y="-2163950"/>
            <a:ext cx="3303971" cy="9493202"/>
          </a:xfrm>
          <a:prstGeom prst="arc">
            <a:avLst>
              <a:gd name="adj1" fmla="val 16792067"/>
              <a:gd name="adj2" fmla="val 19590860"/>
            </a:avLst>
          </a:prstGeom>
          <a:noFill/>
          <a:ln w="9525" cap="flat" cmpd="sng" algn="ctr">
            <a:solidFill>
              <a:schemeClr val="bg1">
                <a:lumMod val="75000"/>
              </a:schemeClr>
            </a:solidFill>
            <a:prstDash val="solid"/>
            <a:headEnd type="triangl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7D049484-45B0-4D37-A18C-421FDEF7E746}"/>
              </a:ext>
            </a:extLst>
          </p:cNvPr>
          <p:cNvPicPr>
            <a:picLocks noChangeAspect="1"/>
          </p:cNvPicPr>
          <p:nvPr/>
        </p:nvPicPr>
        <p:blipFill>
          <a:blip r:embed="rId8"/>
          <a:stretch>
            <a:fillRect/>
          </a:stretch>
        </p:blipFill>
        <p:spPr>
          <a:xfrm>
            <a:off x="5684484" y="3751014"/>
            <a:ext cx="823031" cy="829128"/>
          </a:xfrm>
          <a:prstGeom prst="rect">
            <a:avLst/>
          </a:prstGeom>
        </p:spPr>
      </p:pic>
      <p:sp>
        <p:nvSpPr>
          <p:cNvPr id="132" name="Freeform 598">
            <a:extLst>
              <a:ext uri="{FF2B5EF4-FFF2-40B4-BE49-F238E27FC236}">
                <a16:creationId xmlns:a16="http://schemas.microsoft.com/office/drawing/2014/main" id="{DA820C2B-23D6-41B4-9815-EAA3D90470AC}"/>
              </a:ext>
            </a:extLst>
          </p:cNvPr>
          <p:cNvSpPr>
            <a:spLocks noChangeAspect="1" noEditPoints="1"/>
          </p:cNvSpPr>
          <p:nvPr/>
        </p:nvSpPr>
        <p:spPr bwMode="auto">
          <a:xfrm>
            <a:off x="10591184" y="3659326"/>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53">
            <a:extLst>
              <a:ext uri="{FF2B5EF4-FFF2-40B4-BE49-F238E27FC236}">
                <a16:creationId xmlns:a16="http://schemas.microsoft.com/office/drawing/2014/main" id="{5CAF51BF-312B-4047-BBA8-C1A11FCF5644}"/>
              </a:ext>
            </a:extLst>
          </p:cNvPr>
          <p:cNvSpPr>
            <a:spLocks noChangeAspect="1" noEditPoints="1"/>
          </p:cNvSpPr>
          <p:nvPr/>
        </p:nvSpPr>
        <p:spPr bwMode="auto">
          <a:xfrm>
            <a:off x="3340055" y="1887919"/>
            <a:ext cx="367982" cy="3679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1 w 512"/>
              <a:gd name="T11" fmla="*/ 411 h 512"/>
              <a:gd name="T12" fmla="*/ 362 w 512"/>
              <a:gd name="T13" fmla="*/ 416 h 512"/>
              <a:gd name="T14" fmla="*/ 149 w 512"/>
              <a:gd name="T15" fmla="*/ 416 h 512"/>
              <a:gd name="T16" fmla="*/ 140 w 512"/>
              <a:gd name="T17" fmla="*/ 411 h 512"/>
              <a:gd name="T18" fmla="*/ 139 w 512"/>
              <a:gd name="T19" fmla="*/ 400 h 512"/>
              <a:gd name="T20" fmla="*/ 224 w 512"/>
              <a:gd name="T21" fmla="*/ 221 h 512"/>
              <a:gd name="T22" fmla="*/ 224 w 512"/>
              <a:gd name="T23" fmla="*/ 117 h 512"/>
              <a:gd name="T24" fmla="*/ 213 w 512"/>
              <a:gd name="T25" fmla="*/ 106 h 512"/>
              <a:gd name="T26" fmla="*/ 224 w 512"/>
              <a:gd name="T27" fmla="*/ 96 h 512"/>
              <a:gd name="T28" fmla="*/ 288 w 512"/>
              <a:gd name="T29" fmla="*/ 96 h 512"/>
              <a:gd name="T30" fmla="*/ 298 w 512"/>
              <a:gd name="T31" fmla="*/ 106 h 512"/>
              <a:gd name="T32" fmla="*/ 288 w 512"/>
              <a:gd name="T33" fmla="*/ 117 h 512"/>
              <a:gd name="T34" fmla="*/ 288 w 512"/>
              <a:gd name="T35" fmla="*/ 221 h 512"/>
              <a:gd name="T36" fmla="*/ 372 w 512"/>
              <a:gd name="T37" fmla="*/ 400 h 512"/>
              <a:gd name="T38" fmla="*/ 371 w 512"/>
              <a:gd name="T39" fmla="*/ 411 h 512"/>
              <a:gd name="T40" fmla="*/ 315 w 512"/>
              <a:gd name="T41" fmla="*/ 330 h 512"/>
              <a:gd name="T42" fmla="*/ 346 w 512"/>
              <a:gd name="T43" fmla="*/ 394 h 512"/>
              <a:gd name="T44" fmla="*/ 166 w 512"/>
              <a:gd name="T45" fmla="*/ 394 h 512"/>
              <a:gd name="T46" fmla="*/ 196 w 512"/>
              <a:gd name="T47" fmla="*/ 330 h 512"/>
              <a:gd name="T48" fmla="*/ 315 w 512"/>
              <a:gd name="T49" fmla="*/ 330 h 512"/>
              <a:gd name="T50" fmla="*/ 305 w 512"/>
              <a:gd name="T51" fmla="*/ 309 h 512"/>
              <a:gd name="T52" fmla="*/ 206 w 512"/>
              <a:gd name="T53" fmla="*/ 309 h 512"/>
              <a:gd name="T54" fmla="*/ 244 w 512"/>
              <a:gd name="T55" fmla="*/ 228 h 512"/>
              <a:gd name="T56" fmla="*/ 245 w 512"/>
              <a:gd name="T57" fmla="*/ 224 h 512"/>
              <a:gd name="T58" fmla="*/ 245 w 512"/>
              <a:gd name="T59" fmla="*/ 117 h 512"/>
              <a:gd name="T60" fmla="*/ 266 w 512"/>
              <a:gd name="T61" fmla="*/ 117 h 512"/>
              <a:gd name="T62" fmla="*/ 266 w 512"/>
              <a:gd name="T63" fmla="*/ 224 h 512"/>
              <a:gd name="T64" fmla="*/ 267 w 512"/>
              <a:gd name="T65" fmla="*/ 228 h 512"/>
              <a:gd name="T66" fmla="*/ 305 w 512"/>
              <a:gd name="T67"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1" y="411"/>
                </a:moveTo>
                <a:cubicBezTo>
                  <a:pt x="369" y="414"/>
                  <a:pt x="366" y="416"/>
                  <a:pt x="362" y="416"/>
                </a:cubicBezTo>
                <a:cubicBezTo>
                  <a:pt x="149" y="416"/>
                  <a:pt x="149" y="416"/>
                  <a:pt x="149" y="416"/>
                </a:cubicBezTo>
                <a:cubicBezTo>
                  <a:pt x="145" y="416"/>
                  <a:pt x="142" y="414"/>
                  <a:pt x="140" y="411"/>
                </a:cubicBezTo>
                <a:cubicBezTo>
                  <a:pt x="138" y="408"/>
                  <a:pt x="138" y="404"/>
                  <a:pt x="139" y="400"/>
                </a:cubicBezTo>
                <a:cubicBezTo>
                  <a:pt x="224" y="221"/>
                  <a:pt x="224" y="221"/>
                  <a:pt x="224" y="221"/>
                </a:cubicBezTo>
                <a:cubicBezTo>
                  <a:pt x="224" y="117"/>
                  <a:pt x="224" y="117"/>
                  <a:pt x="224" y="117"/>
                </a:cubicBezTo>
                <a:cubicBezTo>
                  <a:pt x="218" y="117"/>
                  <a:pt x="213" y="112"/>
                  <a:pt x="213" y="106"/>
                </a:cubicBezTo>
                <a:cubicBezTo>
                  <a:pt x="213" y="100"/>
                  <a:pt x="218" y="96"/>
                  <a:pt x="224" y="96"/>
                </a:cubicBezTo>
                <a:cubicBezTo>
                  <a:pt x="288" y="96"/>
                  <a:pt x="288" y="96"/>
                  <a:pt x="288" y="96"/>
                </a:cubicBezTo>
                <a:cubicBezTo>
                  <a:pt x="294" y="96"/>
                  <a:pt x="298" y="100"/>
                  <a:pt x="298" y="106"/>
                </a:cubicBezTo>
                <a:cubicBezTo>
                  <a:pt x="298" y="112"/>
                  <a:pt x="294" y="117"/>
                  <a:pt x="288" y="117"/>
                </a:cubicBezTo>
                <a:cubicBezTo>
                  <a:pt x="288" y="221"/>
                  <a:pt x="288" y="221"/>
                  <a:pt x="288" y="221"/>
                </a:cubicBezTo>
                <a:cubicBezTo>
                  <a:pt x="372" y="400"/>
                  <a:pt x="372" y="400"/>
                  <a:pt x="372" y="400"/>
                </a:cubicBezTo>
                <a:cubicBezTo>
                  <a:pt x="374" y="404"/>
                  <a:pt x="373" y="408"/>
                  <a:pt x="371" y="411"/>
                </a:cubicBezTo>
                <a:close/>
                <a:moveTo>
                  <a:pt x="315" y="330"/>
                </a:moveTo>
                <a:cubicBezTo>
                  <a:pt x="346" y="394"/>
                  <a:pt x="346" y="394"/>
                  <a:pt x="346" y="394"/>
                </a:cubicBezTo>
                <a:cubicBezTo>
                  <a:pt x="166" y="394"/>
                  <a:pt x="166" y="394"/>
                  <a:pt x="166" y="394"/>
                </a:cubicBezTo>
                <a:cubicBezTo>
                  <a:pt x="196" y="330"/>
                  <a:pt x="196" y="330"/>
                  <a:pt x="196" y="330"/>
                </a:cubicBezTo>
                <a:lnTo>
                  <a:pt x="315" y="330"/>
                </a:lnTo>
                <a:close/>
                <a:moveTo>
                  <a:pt x="305" y="309"/>
                </a:moveTo>
                <a:cubicBezTo>
                  <a:pt x="206" y="309"/>
                  <a:pt x="206" y="309"/>
                  <a:pt x="206" y="309"/>
                </a:cubicBezTo>
                <a:cubicBezTo>
                  <a:pt x="244" y="228"/>
                  <a:pt x="244" y="228"/>
                  <a:pt x="244" y="228"/>
                </a:cubicBezTo>
                <a:cubicBezTo>
                  <a:pt x="245" y="227"/>
                  <a:pt x="245" y="225"/>
                  <a:pt x="245" y="224"/>
                </a:cubicBezTo>
                <a:cubicBezTo>
                  <a:pt x="245" y="117"/>
                  <a:pt x="245" y="117"/>
                  <a:pt x="245" y="117"/>
                </a:cubicBezTo>
                <a:cubicBezTo>
                  <a:pt x="266" y="117"/>
                  <a:pt x="266" y="117"/>
                  <a:pt x="266" y="117"/>
                </a:cubicBezTo>
                <a:cubicBezTo>
                  <a:pt x="266" y="224"/>
                  <a:pt x="266" y="224"/>
                  <a:pt x="266" y="224"/>
                </a:cubicBezTo>
                <a:cubicBezTo>
                  <a:pt x="266" y="225"/>
                  <a:pt x="267" y="227"/>
                  <a:pt x="267" y="228"/>
                </a:cubicBezTo>
                <a:lnTo>
                  <a:pt x="305" y="30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5" name="Oval 54">
            <a:extLst>
              <a:ext uri="{FF2B5EF4-FFF2-40B4-BE49-F238E27FC236}">
                <a16:creationId xmlns:a16="http://schemas.microsoft.com/office/drawing/2014/main" id="{E37FBFA5-8782-484F-8244-82658F8F2BCA}"/>
              </a:ext>
            </a:extLst>
          </p:cNvPr>
          <p:cNvSpPr/>
          <p:nvPr/>
        </p:nvSpPr>
        <p:spPr bwMode="gray">
          <a:xfrm>
            <a:off x="3230421" y="2337205"/>
            <a:ext cx="226185" cy="226185"/>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l-NL" sz="1600" b="1" dirty="0">
              <a:solidFill>
                <a:schemeClr val="bg1"/>
              </a:solidFill>
            </a:endParaRPr>
          </a:p>
        </p:txBody>
      </p:sp>
      <p:sp>
        <p:nvSpPr>
          <p:cNvPr id="56" name="Oval 55">
            <a:extLst>
              <a:ext uri="{FF2B5EF4-FFF2-40B4-BE49-F238E27FC236}">
                <a16:creationId xmlns:a16="http://schemas.microsoft.com/office/drawing/2014/main" id="{DE0AA2A4-0DAB-4D22-AD7D-681ECB07D407}"/>
              </a:ext>
            </a:extLst>
          </p:cNvPr>
          <p:cNvSpPr/>
          <p:nvPr/>
        </p:nvSpPr>
        <p:spPr>
          <a:xfrm>
            <a:off x="3224993" y="2335067"/>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3</a:t>
            </a:r>
            <a:endParaRPr kumimoji="0" lang="nl-NL"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TextBox 169">
            <a:extLst>
              <a:ext uri="{FF2B5EF4-FFF2-40B4-BE49-F238E27FC236}">
                <a16:creationId xmlns:a16="http://schemas.microsoft.com/office/drawing/2014/main" id="{4F3A507A-183C-4CB8-BAC4-1AF443AE945D}"/>
              </a:ext>
            </a:extLst>
          </p:cNvPr>
          <p:cNvSpPr txBox="1"/>
          <p:nvPr/>
        </p:nvSpPr>
        <p:spPr>
          <a:xfrm flipH="1">
            <a:off x="1251207" y="1884184"/>
            <a:ext cx="1469635" cy="3693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44546A"/>
              </a:buClr>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Testmateriaal en testuitslag</a:t>
            </a:r>
          </a:p>
        </p:txBody>
      </p:sp>
      <p:sp>
        <p:nvSpPr>
          <p:cNvPr id="58" name="TextBox 34">
            <a:extLst>
              <a:ext uri="{FF2B5EF4-FFF2-40B4-BE49-F238E27FC236}">
                <a16:creationId xmlns:a16="http://schemas.microsoft.com/office/drawing/2014/main" id="{79CB0419-79D9-467F-B197-C15A075645FA}"/>
              </a:ext>
            </a:extLst>
          </p:cNvPr>
          <p:cNvSpPr txBox="1"/>
          <p:nvPr/>
        </p:nvSpPr>
        <p:spPr>
          <a:xfrm flipH="1">
            <a:off x="2702090" y="1612985"/>
            <a:ext cx="1714566"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44546A"/>
              </a:buClr>
              <a:buSzTx/>
              <a:buFontTx/>
              <a:buNone/>
              <a:tabLst/>
              <a:defRPr/>
            </a:pPr>
            <a:r>
              <a:rPr kumimoji="0" lang="nl-NL" sz="1600" b="1" i="0" u="none" strike="noStrike" kern="1200" cap="none" spc="0" normalizeH="0" baseline="0" noProof="0" dirty="0" err="1">
                <a:ln>
                  <a:noFill/>
                </a:ln>
                <a:solidFill>
                  <a:prstClr val="black"/>
                </a:solidFill>
                <a:effectLst/>
                <a:uLnTx/>
                <a:uFillTx/>
                <a:latin typeface="Calibri"/>
                <a:ea typeface="+mn-ea"/>
                <a:cs typeface="+mn-cs"/>
              </a:rPr>
              <a:t>Testlab</a:t>
            </a:r>
            <a:endParaRPr kumimoji="0" lang="nl-NL"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3061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 descr="Consortium ontwikkelt app die aangeeft dat gebruiker is gevaccineerd of  getest op corona - Security.NL">
            <a:extLst>
              <a:ext uri="{FF2B5EF4-FFF2-40B4-BE49-F238E27FC236}">
                <a16:creationId xmlns:a16="http://schemas.microsoft.com/office/drawing/2014/main" id="{A6D7AA2E-31DC-4268-A7C0-C6AC32025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872" y="3970279"/>
            <a:ext cx="1097060" cy="10970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hidden="1">
            <a:extLst>
              <a:ext uri="{FF2B5EF4-FFF2-40B4-BE49-F238E27FC236}">
                <a16:creationId xmlns:a16="http://schemas.microsoft.com/office/drawing/2014/main" id="{8E3C5E18-DC14-4033-BE16-363837FD5E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Object 6" hidden="1">
                        <a:extLst>
                          <a:ext uri="{FF2B5EF4-FFF2-40B4-BE49-F238E27FC236}">
                            <a16:creationId xmlns:a16="http://schemas.microsoft.com/office/drawing/2014/main" id="{8E3C5E18-DC14-4033-BE16-363837FD5E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821978-9D17-4849-9ECE-DA69EE552172}"/>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panose="020F0502020204030204" pitchFamily="34" charset="0"/>
              <a:ea typeface="+mn-ea"/>
              <a:cs typeface="Calibri Light" panose="020F0302020204030204" pitchFamily="34" charset="0"/>
              <a:sym typeface="Calibri" panose="020F0502020204030204" pitchFamily="34" charset="0"/>
            </a:endParaRPr>
          </a:p>
        </p:txBody>
      </p:sp>
      <p:sp>
        <p:nvSpPr>
          <p:cNvPr id="129" name="Title 5">
            <a:extLst>
              <a:ext uri="{FF2B5EF4-FFF2-40B4-BE49-F238E27FC236}">
                <a16:creationId xmlns:a16="http://schemas.microsoft.com/office/drawing/2014/main" id="{856BD49D-4791-4DBD-9E6D-CC2D86C5AE88}"/>
              </a:ext>
            </a:extLst>
          </p:cNvPr>
          <p:cNvSpPr txBox="1">
            <a:spLocks/>
          </p:cNvSpPr>
          <p:nvPr/>
        </p:nvSpPr>
        <p:spPr bwMode="gray">
          <a:xfrm>
            <a:off x="501650" y="683260"/>
            <a:ext cx="111887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nl-NL" dirty="0"/>
              <a:t>Rollen en verantwoordelijkheden</a:t>
            </a:r>
            <a:endParaRPr kumimoji="0" lang="nl-NL" sz="2100" b="0"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sp>
        <p:nvSpPr>
          <p:cNvPr id="150" name="Rectangle 149">
            <a:extLst>
              <a:ext uri="{FF2B5EF4-FFF2-40B4-BE49-F238E27FC236}">
                <a16:creationId xmlns:a16="http://schemas.microsoft.com/office/drawing/2014/main" id="{2FDE56D4-A507-498F-8AD2-C0E89C5A2A39}"/>
              </a:ext>
            </a:extLst>
          </p:cNvPr>
          <p:cNvSpPr/>
          <p:nvPr/>
        </p:nvSpPr>
        <p:spPr>
          <a:xfrm>
            <a:off x="478197" y="4957011"/>
            <a:ext cx="11234378" cy="1422549"/>
          </a:xfrm>
          <a:prstGeom prst="rect">
            <a:avLst/>
          </a:prstGeom>
          <a:solidFill>
            <a:sysClr val="window" lastClr="FFFFFF">
              <a:lumMod val="95000"/>
            </a:sysClr>
          </a:solidFill>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spcBef>
                <a:spcPts val="300"/>
              </a:spcBef>
              <a:spcAft>
                <a:spcPts val="300"/>
              </a:spcAft>
              <a:buFont typeface="+mj-lt"/>
              <a:buAutoNum type="arabicPeriod"/>
              <a:defRPr/>
            </a:pPr>
            <a:r>
              <a:rPr lang="nl-NL" sz="1100" dirty="0" err="1"/>
              <a:t>uNLock</a:t>
            </a:r>
            <a:r>
              <a:rPr lang="nl-NL" sz="1100" dirty="0"/>
              <a:t> registreert gevalideerde testlabs en verifiërende partijen. Zonder registratie kunnen deze partijen geen verklaringen uitgeven. Registratie + handtekening zijn beveiligd</a:t>
            </a:r>
          </a:p>
          <a:p>
            <a:pPr marL="228600" indent="-228600">
              <a:spcBef>
                <a:spcPts val="300"/>
              </a:spcBef>
              <a:spcAft>
                <a:spcPts val="300"/>
              </a:spcAft>
              <a:buFont typeface="+mj-lt"/>
              <a:buAutoNum type="arabicPeriod"/>
              <a:defRPr/>
            </a:pPr>
            <a:r>
              <a:rPr lang="nl-NL" sz="1100" dirty="0" err="1"/>
              <a:t>uNLock</a:t>
            </a:r>
            <a:r>
              <a:rPr lang="nl-NL" sz="1100" dirty="0"/>
              <a:t> registreert </a:t>
            </a:r>
            <a:r>
              <a:rPr lang="nl-NL" sz="1100" u="sng" dirty="0"/>
              <a:t>geen</a:t>
            </a:r>
            <a:r>
              <a:rPr lang="nl-NL" sz="1100" dirty="0"/>
              <a:t> testuitslag, maar alleen voorwaarden waaraan de verklaring dient te voldoen, d.m.v. template vereisten (zie ook nr. 5)</a:t>
            </a:r>
          </a:p>
          <a:p>
            <a:pPr marL="228600" indent="-228600">
              <a:spcBef>
                <a:spcPts val="300"/>
              </a:spcBef>
              <a:spcAft>
                <a:spcPts val="300"/>
              </a:spcAft>
              <a:buFont typeface="+mj-lt"/>
              <a:buAutoNum type="arabicPeriod"/>
              <a:defRPr/>
            </a:pPr>
            <a:r>
              <a:rPr lang="nl-NL" sz="1100" dirty="0" err="1"/>
              <a:t>Testlab</a:t>
            </a:r>
            <a:r>
              <a:rPr lang="nl-NL" sz="1100" dirty="0"/>
              <a:t> registreert </a:t>
            </a:r>
            <a:r>
              <a:rPr lang="nl-NL" sz="1100" u="sng" dirty="0"/>
              <a:t>daadwerkelijke</a:t>
            </a:r>
            <a:r>
              <a:rPr lang="nl-NL" sz="1100" dirty="0"/>
              <a:t> </a:t>
            </a:r>
            <a:r>
              <a:rPr lang="nl-NL" sz="1100" dirty="0" err="1"/>
              <a:t>test-uitslag</a:t>
            </a:r>
            <a:r>
              <a:rPr lang="nl-NL" sz="1100" dirty="0"/>
              <a:t> burger in eigen systeem (LIS) en stuurt uitslag naar de Wallet (doorgaans Wallet app op de telefoon) van de burger</a:t>
            </a:r>
          </a:p>
          <a:p>
            <a:pPr marL="228600" indent="-228600">
              <a:spcBef>
                <a:spcPts val="300"/>
              </a:spcBef>
              <a:spcAft>
                <a:spcPts val="300"/>
              </a:spcAft>
              <a:buFont typeface="+mj-lt"/>
              <a:buAutoNum type="arabicPeriod"/>
              <a:defRPr/>
            </a:pPr>
            <a:r>
              <a:rPr lang="nl-NL" sz="1100" dirty="0"/>
              <a:t>Burger </a:t>
            </a:r>
            <a:r>
              <a:rPr lang="nl-NL" sz="1100" u="sng" dirty="0"/>
              <a:t>toont</a:t>
            </a:r>
            <a:r>
              <a:rPr lang="nl-NL" sz="1100" dirty="0"/>
              <a:t> QR code aan verifiërende partij. </a:t>
            </a:r>
          </a:p>
          <a:p>
            <a:pPr marL="228600" indent="-228600">
              <a:spcBef>
                <a:spcPts val="300"/>
              </a:spcBef>
              <a:spcAft>
                <a:spcPts val="300"/>
              </a:spcAft>
              <a:buFont typeface="+mj-lt"/>
              <a:buAutoNum type="arabicPeriod"/>
              <a:defRPr/>
            </a:pPr>
            <a:r>
              <a:rPr lang="nl-NL" sz="1100" dirty="0"/>
              <a:t>Verifiërende partij checkt middels getoonde QR code of testuitslag voldoet aan officieel template en of de testuitslag is uitgegeven door een geregistreerde partij. Daarmee wordt authenticiteit van </a:t>
            </a:r>
            <a:r>
              <a:rPr lang="nl-NL" sz="1100" u="sng" dirty="0"/>
              <a:t>getoonde</a:t>
            </a:r>
            <a:r>
              <a:rPr lang="nl-NL" sz="1100" dirty="0"/>
              <a:t> informatie gevalideerd. Niet-geregistreerde verifiërende partijen kunnen geen QR-informatie uitlezen. </a:t>
            </a:r>
            <a:endParaRPr lang="en-US" sz="1100" dirty="0"/>
          </a:p>
          <a:p>
            <a:pPr>
              <a:spcBef>
                <a:spcPts val="300"/>
              </a:spcBef>
              <a:spcAft>
                <a:spcPts val="300"/>
              </a:spcAft>
              <a:defRPr/>
            </a:pPr>
            <a:endParaRPr lang="en-US" sz="1100" dirty="0"/>
          </a:p>
          <a:p>
            <a:pPr marL="228600" indent="-228600">
              <a:spcBef>
                <a:spcPts val="300"/>
              </a:spcBef>
              <a:spcAft>
                <a:spcPts val="300"/>
              </a:spcAft>
              <a:buFont typeface="+mj-lt"/>
              <a:buAutoNum type="arabicPeriod"/>
              <a:defRPr/>
            </a:pPr>
            <a:endParaRPr lang="en-US" sz="1100" dirty="0"/>
          </a:p>
          <a:p>
            <a:pPr marL="228600" indent="-228600">
              <a:spcBef>
                <a:spcPts val="300"/>
              </a:spcBef>
              <a:spcAft>
                <a:spcPts val="300"/>
              </a:spcAft>
              <a:buFont typeface="+mj-lt"/>
              <a:buAutoNum type="arabicPeriod"/>
              <a:defRPr/>
            </a:pPr>
            <a:endParaRPr lang="nl-NL" sz="1100" dirty="0">
              <a:cs typeface="Calibri"/>
            </a:endParaRPr>
          </a:p>
          <a:p>
            <a:pPr marL="228600" indent="-228600">
              <a:spcBef>
                <a:spcPts val="300"/>
              </a:spcBef>
              <a:spcAft>
                <a:spcPts val="300"/>
              </a:spcAft>
              <a:buFont typeface="+mj-lt"/>
              <a:buAutoNum type="arabicPeriod"/>
              <a:defRPr/>
            </a:pPr>
            <a:endParaRPr lang="nl-NL" sz="1100" dirty="0"/>
          </a:p>
          <a:p>
            <a:pPr marL="228600" indent="-228600">
              <a:spcBef>
                <a:spcPts val="300"/>
              </a:spcBef>
              <a:spcAft>
                <a:spcPts val="300"/>
              </a:spcAft>
              <a:buFont typeface="+mj-lt"/>
              <a:buAutoNum type="arabicPeriod"/>
              <a:defRPr/>
            </a:pPr>
            <a:endParaRPr kumimoji="0" lang="nl-NL"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lvl="0" indent="-228600">
              <a:spcBef>
                <a:spcPts val="200"/>
              </a:spcBef>
              <a:spcAft>
                <a:spcPts val="200"/>
              </a:spcAft>
              <a:buFont typeface="+mj-lt"/>
              <a:buAutoNum type="arabicPeriod"/>
              <a:defRPr/>
            </a:pPr>
            <a:endParaRPr kumimoji="0" lang="nl-NL"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685800" lvl="1" indent="-228600">
              <a:spcBef>
                <a:spcPts val="200"/>
              </a:spcBef>
              <a:spcAft>
                <a:spcPts val="200"/>
              </a:spcAft>
              <a:buFont typeface="+mj-lt"/>
              <a:buAutoNum type="alphaLcParenR"/>
              <a:defRPr/>
            </a:pPr>
            <a:endParaRPr kumimoji="0" lang="en-GB" sz="11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cxnSp>
        <p:nvCxnSpPr>
          <p:cNvPr id="66" name="Straight Arrow Connector 65">
            <a:extLst>
              <a:ext uri="{FF2B5EF4-FFF2-40B4-BE49-F238E27FC236}">
                <a16:creationId xmlns:a16="http://schemas.microsoft.com/office/drawing/2014/main" id="{0D799BF6-ABFA-4EB3-8D40-1060DAE9E592}"/>
              </a:ext>
            </a:extLst>
          </p:cNvPr>
          <p:cNvCxnSpPr>
            <a:cxnSpLocks/>
          </p:cNvCxnSpPr>
          <p:nvPr/>
        </p:nvCxnSpPr>
        <p:spPr>
          <a:xfrm>
            <a:off x="3046733" y="2912142"/>
            <a:ext cx="2555259" cy="12592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8EBA123-1594-434A-9C46-872506E2901F}"/>
              </a:ext>
            </a:extLst>
          </p:cNvPr>
          <p:cNvCxnSpPr>
            <a:cxnSpLocks/>
          </p:cNvCxnSpPr>
          <p:nvPr/>
        </p:nvCxnSpPr>
        <p:spPr>
          <a:xfrm>
            <a:off x="1686393" y="4518809"/>
            <a:ext cx="331987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4E11B95-AF40-41D6-A569-638EFC2360E9}"/>
              </a:ext>
            </a:extLst>
          </p:cNvPr>
          <p:cNvSpPr/>
          <p:nvPr/>
        </p:nvSpPr>
        <p:spPr>
          <a:xfrm>
            <a:off x="3065187" y="4392672"/>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1</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a:extLst>
              <a:ext uri="{FF2B5EF4-FFF2-40B4-BE49-F238E27FC236}">
                <a16:creationId xmlns:a16="http://schemas.microsoft.com/office/drawing/2014/main" id="{06C95361-073E-43E1-8DC2-E14880613677}"/>
              </a:ext>
            </a:extLst>
          </p:cNvPr>
          <p:cNvSpPr/>
          <p:nvPr/>
        </p:nvSpPr>
        <p:spPr>
          <a:xfrm>
            <a:off x="4137767" y="3408012"/>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Calibri"/>
              </a:rPr>
              <a:t>2</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cxnSp>
        <p:nvCxnSpPr>
          <p:cNvPr id="75" name="Straight Arrow Connector 74">
            <a:extLst>
              <a:ext uri="{FF2B5EF4-FFF2-40B4-BE49-F238E27FC236}">
                <a16:creationId xmlns:a16="http://schemas.microsoft.com/office/drawing/2014/main" id="{15570B5A-CC46-40A9-811C-A58BE0DCB991}"/>
              </a:ext>
            </a:extLst>
          </p:cNvPr>
          <p:cNvCxnSpPr>
            <a:cxnSpLocks/>
          </p:cNvCxnSpPr>
          <p:nvPr/>
        </p:nvCxnSpPr>
        <p:spPr>
          <a:xfrm>
            <a:off x="3087974" y="2593018"/>
            <a:ext cx="19182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773D7AF2-713E-48BD-8985-012F183F969C}"/>
              </a:ext>
            </a:extLst>
          </p:cNvPr>
          <p:cNvSpPr/>
          <p:nvPr/>
        </p:nvSpPr>
        <p:spPr>
          <a:xfrm>
            <a:off x="3963754" y="2485704"/>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3</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cxnSp>
        <p:nvCxnSpPr>
          <p:cNvPr id="81" name="Straight Arrow Connector 80">
            <a:extLst>
              <a:ext uri="{FF2B5EF4-FFF2-40B4-BE49-F238E27FC236}">
                <a16:creationId xmlns:a16="http://schemas.microsoft.com/office/drawing/2014/main" id="{D5C1EEB5-FDF1-4C56-AFFB-00D85756B739}"/>
              </a:ext>
            </a:extLst>
          </p:cNvPr>
          <p:cNvCxnSpPr>
            <a:cxnSpLocks/>
          </p:cNvCxnSpPr>
          <p:nvPr/>
        </p:nvCxnSpPr>
        <p:spPr>
          <a:xfrm>
            <a:off x="7105338" y="2583032"/>
            <a:ext cx="2031167" cy="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C386CB7B-829A-4114-880C-9498B007F853}"/>
              </a:ext>
            </a:extLst>
          </p:cNvPr>
          <p:cNvSpPr/>
          <p:nvPr/>
        </p:nvSpPr>
        <p:spPr>
          <a:xfrm>
            <a:off x="8025112" y="2481613"/>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Calibri"/>
              </a:rPr>
              <a:t>4</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cxnSp>
        <p:nvCxnSpPr>
          <p:cNvPr id="83" name="Straight Arrow Connector 82">
            <a:extLst>
              <a:ext uri="{FF2B5EF4-FFF2-40B4-BE49-F238E27FC236}">
                <a16:creationId xmlns:a16="http://schemas.microsoft.com/office/drawing/2014/main" id="{6D497F3D-21C2-42A6-8F25-E48E674D07A9}"/>
              </a:ext>
            </a:extLst>
          </p:cNvPr>
          <p:cNvCxnSpPr>
            <a:cxnSpLocks/>
          </p:cNvCxnSpPr>
          <p:nvPr/>
        </p:nvCxnSpPr>
        <p:spPr>
          <a:xfrm flipH="1">
            <a:off x="6843010" y="2941127"/>
            <a:ext cx="2293495" cy="1242499"/>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6A106842-6BFA-4CF5-824B-3136FF2B1C56}"/>
              </a:ext>
            </a:extLst>
          </p:cNvPr>
          <p:cNvSpPr/>
          <p:nvPr/>
        </p:nvSpPr>
        <p:spPr>
          <a:xfrm>
            <a:off x="7876664" y="3456672"/>
            <a:ext cx="226185" cy="226185"/>
          </a:xfrm>
          <a:prstGeom prst="ellipse">
            <a:avLst/>
          </a:prstGeom>
          <a:solidFill>
            <a:schemeClr val="accent1"/>
          </a:solidFill>
          <a:ln w="2540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5</a:t>
            </a:r>
            <a:endParaRPr kumimoji="0" lang="nl-NL" sz="1200" b="1"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34">
            <a:extLst>
              <a:ext uri="{FF2B5EF4-FFF2-40B4-BE49-F238E27FC236}">
                <a16:creationId xmlns:a16="http://schemas.microsoft.com/office/drawing/2014/main" id="{70F16A49-A34C-44A2-844E-3BF36FAD3683}"/>
              </a:ext>
            </a:extLst>
          </p:cNvPr>
          <p:cNvSpPr txBox="1"/>
          <p:nvPr/>
        </p:nvSpPr>
        <p:spPr>
          <a:xfrm flipH="1">
            <a:off x="1425609" y="1858653"/>
            <a:ext cx="2166352"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44546A"/>
              </a:buClr>
              <a:buSzTx/>
              <a:buFontTx/>
              <a:buNone/>
              <a:tabLst/>
              <a:defRPr/>
            </a:pPr>
            <a:r>
              <a:rPr kumimoji="0" lang="nl-NL" sz="1600" b="1" i="0" u="none" strike="noStrike" kern="1200" cap="none" spc="0" normalizeH="0" baseline="0" noProof="0">
                <a:ln>
                  <a:noFill/>
                </a:ln>
                <a:solidFill>
                  <a:prstClr val="black"/>
                </a:solidFill>
                <a:effectLst/>
                <a:uLnTx/>
                <a:uFillTx/>
                <a:latin typeface="Calibri"/>
                <a:ea typeface="+mn-ea"/>
                <a:cs typeface="+mn-cs"/>
              </a:rPr>
              <a:t>Teststraat</a:t>
            </a:r>
          </a:p>
        </p:txBody>
      </p:sp>
      <p:sp>
        <p:nvSpPr>
          <p:cNvPr id="89" name="Freeform 402">
            <a:extLst>
              <a:ext uri="{FF2B5EF4-FFF2-40B4-BE49-F238E27FC236}">
                <a16:creationId xmlns:a16="http://schemas.microsoft.com/office/drawing/2014/main" id="{CF211DA3-4C4C-43B0-8C02-338131939726}"/>
              </a:ext>
            </a:extLst>
          </p:cNvPr>
          <p:cNvSpPr>
            <a:spLocks noChangeAspect="1" noEditPoints="1"/>
          </p:cNvSpPr>
          <p:nvPr/>
        </p:nvSpPr>
        <p:spPr bwMode="auto">
          <a:xfrm>
            <a:off x="2112962" y="2149479"/>
            <a:ext cx="791648" cy="791648"/>
          </a:xfrm>
          <a:custGeom>
            <a:avLst/>
            <a:gdLst>
              <a:gd name="T0" fmla="*/ 221 w 512"/>
              <a:gd name="T1" fmla="*/ 362 h 512"/>
              <a:gd name="T2" fmla="*/ 280 w 512"/>
              <a:gd name="T3" fmla="*/ 362 h 512"/>
              <a:gd name="T4" fmla="*/ 254 w 512"/>
              <a:gd name="T5" fmla="*/ 388 h 512"/>
              <a:gd name="T6" fmla="*/ 224 w 512"/>
              <a:gd name="T7" fmla="*/ 388 h 512"/>
              <a:gd name="T8" fmla="*/ 218 w 512"/>
              <a:gd name="T9" fmla="*/ 373 h 512"/>
              <a:gd name="T10" fmla="*/ 221 w 512"/>
              <a:gd name="T11" fmla="*/ 362 h 512"/>
              <a:gd name="T12" fmla="*/ 199 w 512"/>
              <a:gd name="T13" fmla="*/ 181 h 512"/>
              <a:gd name="T14" fmla="*/ 260 w 512"/>
              <a:gd name="T15" fmla="*/ 181 h 512"/>
              <a:gd name="T16" fmla="*/ 282 w 512"/>
              <a:gd name="T17" fmla="*/ 159 h 512"/>
              <a:gd name="T18" fmla="*/ 251 w 512"/>
              <a:gd name="T19" fmla="*/ 129 h 512"/>
              <a:gd name="T20" fmla="*/ 199 w 512"/>
              <a:gd name="T21" fmla="*/ 181 h 512"/>
              <a:gd name="T22" fmla="*/ 123 w 512"/>
              <a:gd name="T23" fmla="*/ 257 h 512"/>
              <a:gd name="T24" fmla="*/ 117 w 512"/>
              <a:gd name="T25" fmla="*/ 272 h 512"/>
              <a:gd name="T26" fmla="*/ 123 w 512"/>
              <a:gd name="T27" fmla="*/ 287 h 512"/>
              <a:gd name="T28" fmla="*/ 153 w 512"/>
              <a:gd name="T29" fmla="*/ 287 h 512"/>
              <a:gd name="T30" fmla="*/ 238 w 512"/>
              <a:gd name="T31" fmla="*/ 202 h 512"/>
              <a:gd name="T32" fmla="*/ 178 w 512"/>
              <a:gd name="T33" fmla="*/ 202 h 512"/>
              <a:gd name="T34" fmla="*/ 123 w 512"/>
              <a:gd name="T35" fmla="*/ 257 h 512"/>
              <a:gd name="T36" fmla="*/ 241 w 512"/>
              <a:gd name="T37" fmla="*/ 341 h 512"/>
              <a:gd name="T38" fmla="*/ 301 w 512"/>
              <a:gd name="T39" fmla="*/ 341 h 512"/>
              <a:gd name="T40" fmla="*/ 382 w 512"/>
              <a:gd name="T41" fmla="*/ 260 h 512"/>
              <a:gd name="T42" fmla="*/ 352 w 512"/>
              <a:gd name="T43" fmla="*/ 230 h 512"/>
              <a:gd name="T44" fmla="*/ 241 w 512"/>
              <a:gd name="T45" fmla="*/ 341 h 512"/>
              <a:gd name="T46" fmla="*/ 512 w 512"/>
              <a:gd name="T47" fmla="*/ 256 h 512"/>
              <a:gd name="T48" fmla="*/ 256 w 512"/>
              <a:gd name="T49" fmla="*/ 512 h 512"/>
              <a:gd name="T50" fmla="*/ 0 w 512"/>
              <a:gd name="T51" fmla="*/ 256 h 512"/>
              <a:gd name="T52" fmla="*/ 256 w 512"/>
              <a:gd name="T53" fmla="*/ 0 h 512"/>
              <a:gd name="T54" fmla="*/ 512 w 512"/>
              <a:gd name="T55" fmla="*/ 256 h 512"/>
              <a:gd name="T56" fmla="*/ 168 w 512"/>
              <a:gd name="T57" fmla="*/ 302 h 512"/>
              <a:gd name="T58" fmla="*/ 297 w 512"/>
              <a:gd name="T59" fmla="*/ 174 h 512"/>
              <a:gd name="T60" fmla="*/ 304 w 512"/>
              <a:gd name="T61" fmla="*/ 177 h 512"/>
              <a:gd name="T62" fmla="*/ 312 w 512"/>
              <a:gd name="T63" fmla="*/ 174 h 512"/>
              <a:gd name="T64" fmla="*/ 312 w 512"/>
              <a:gd name="T65" fmla="*/ 159 h 512"/>
              <a:gd name="T66" fmla="*/ 251 w 512"/>
              <a:gd name="T67" fmla="*/ 99 h 512"/>
              <a:gd name="T68" fmla="*/ 236 w 512"/>
              <a:gd name="T69" fmla="*/ 99 h 512"/>
              <a:gd name="T70" fmla="*/ 236 w 512"/>
              <a:gd name="T71" fmla="*/ 114 h 512"/>
              <a:gd name="T72" fmla="*/ 108 w 512"/>
              <a:gd name="T73" fmla="*/ 242 h 512"/>
              <a:gd name="T74" fmla="*/ 108 w 512"/>
              <a:gd name="T75" fmla="*/ 302 h 512"/>
              <a:gd name="T76" fmla="*/ 138 w 512"/>
              <a:gd name="T77" fmla="*/ 315 h 512"/>
              <a:gd name="T78" fmla="*/ 168 w 512"/>
              <a:gd name="T79" fmla="*/ 302 h 512"/>
              <a:gd name="T80" fmla="*/ 413 w 512"/>
              <a:gd name="T81" fmla="*/ 260 h 512"/>
              <a:gd name="T82" fmla="*/ 352 w 512"/>
              <a:gd name="T83" fmla="*/ 200 h 512"/>
              <a:gd name="T84" fmla="*/ 337 w 512"/>
              <a:gd name="T85" fmla="*/ 200 h 512"/>
              <a:gd name="T86" fmla="*/ 337 w 512"/>
              <a:gd name="T87" fmla="*/ 215 h 512"/>
              <a:gd name="T88" fmla="*/ 209 w 512"/>
              <a:gd name="T89" fmla="*/ 343 h 512"/>
              <a:gd name="T90" fmla="*/ 196 w 512"/>
              <a:gd name="T91" fmla="*/ 373 h 512"/>
              <a:gd name="T92" fmla="*/ 209 w 512"/>
              <a:gd name="T93" fmla="*/ 403 h 512"/>
              <a:gd name="T94" fmla="*/ 239 w 512"/>
              <a:gd name="T95" fmla="*/ 416 h 512"/>
              <a:gd name="T96" fmla="*/ 269 w 512"/>
              <a:gd name="T97" fmla="*/ 403 h 512"/>
              <a:gd name="T98" fmla="*/ 397 w 512"/>
              <a:gd name="T99" fmla="*/ 275 h 512"/>
              <a:gd name="T100" fmla="*/ 405 w 512"/>
              <a:gd name="T101" fmla="*/ 278 h 512"/>
              <a:gd name="T102" fmla="*/ 413 w 512"/>
              <a:gd name="T103" fmla="*/ 275 h 512"/>
              <a:gd name="T104" fmla="*/ 413 w 512"/>
              <a:gd name="T105"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1" y="362"/>
                </a:moveTo>
                <a:cubicBezTo>
                  <a:pt x="280" y="362"/>
                  <a:pt x="280" y="362"/>
                  <a:pt x="280" y="362"/>
                </a:cubicBezTo>
                <a:cubicBezTo>
                  <a:pt x="254" y="388"/>
                  <a:pt x="254" y="388"/>
                  <a:pt x="254" y="388"/>
                </a:cubicBezTo>
                <a:cubicBezTo>
                  <a:pt x="246" y="396"/>
                  <a:pt x="232" y="396"/>
                  <a:pt x="224" y="388"/>
                </a:cubicBezTo>
                <a:cubicBezTo>
                  <a:pt x="220" y="384"/>
                  <a:pt x="218" y="379"/>
                  <a:pt x="218" y="373"/>
                </a:cubicBezTo>
                <a:cubicBezTo>
                  <a:pt x="218" y="369"/>
                  <a:pt x="219" y="366"/>
                  <a:pt x="221" y="362"/>
                </a:cubicBezTo>
                <a:close/>
                <a:moveTo>
                  <a:pt x="199" y="181"/>
                </a:moveTo>
                <a:cubicBezTo>
                  <a:pt x="260" y="181"/>
                  <a:pt x="260" y="181"/>
                  <a:pt x="260" y="181"/>
                </a:cubicBezTo>
                <a:cubicBezTo>
                  <a:pt x="282" y="159"/>
                  <a:pt x="282" y="159"/>
                  <a:pt x="282" y="159"/>
                </a:cubicBezTo>
                <a:cubicBezTo>
                  <a:pt x="251" y="129"/>
                  <a:pt x="251" y="129"/>
                  <a:pt x="251" y="129"/>
                </a:cubicBezTo>
                <a:lnTo>
                  <a:pt x="199" y="181"/>
                </a:lnTo>
                <a:close/>
                <a:moveTo>
                  <a:pt x="123" y="257"/>
                </a:moveTo>
                <a:cubicBezTo>
                  <a:pt x="119" y="261"/>
                  <a:pt x="117" y="267"/>
                  <a:pt x="117" y="272"/>
                </a:cubicBezTo>
                <a:cubicBezTo>
                  <a:pt x="117" y="278"/>
                  <a:pt x="119" y="283"/>
                  <a:pt x="123" y="287"/>
                </a:cubicBezTo>
                <a:cubicBezTo>
                  <a:pt x="131" y="295"/>
                  <a:pt x="145" y="295"/>
                  <a:pt x="153" y="287"/>
                </a:cubicBezTo>
                <a:cubicBezTo>
                  <a:pt x="238" y="202"/>
                  <a:pt x="238" y="202"/>
                  <a:pt x="238" y="202"/>
                </a:cubicBezTo>
                <a:cubicBezTo>
                  <a:pt x="178" y="202"/>
                  <a:pt x="178" y="202"/>
                  <a:pt x="178" y="202"/>
                </a:cubicBezTo>
                <a:lnTo>
                  <a:pt x="123" y="257"/>
                </a:lnTo>
                <a:close/>
                <a:moveTo>
                  <a:pt x="241" y="341"/>
                </a:moveTo>
                <a:cubicBezTo>
                  <a:pt x="301" y="341"/>
                  <a:pt x="301" y="341"/>
                  <a:pt x="301" y="341"/>
                </a:cubicBezTo>
                <a:cubicBezTo>
                  <a:pt x="382" y="260"/>
                  <a:pt x="382" y="260"/>
                  <a:pt x="382" y="260"/>
                </a:cubicBezTo>
                <a:cubicBezTo>
                  <a:pt x="352" y="230"/>
                  <a:pt x="352" y="230"/>
                  <a:pt x="352" y="230"/>
                </a:cubicBezTo>
                <a:lnTo>
                  <a:pt x="241"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68" y="302"/>
                </a:moveTo>
                <a:cubicBezTo>
                  <a:pt x="297" y="174"/>
                  <a:pt x="297" y="174"/>
                  <a:pt x="297" y="174"/>
                </a:cubicBezTo>
                <a:cubicBezTo>
                  <a:pt x="299" y="176"/>
                  <a:pt x="302" y="177"/>
                  <a:pt x="304" y="177"/>
                </a:cubicBezTo>
                <a:cubicBezTo>
                  <a:pt x="307" y="177"/>
                  <a:pt x="310" y="176"/>
                  <a:pt x="312" y="174"/>
                </a:cubicBezTo>
                <a:cubicBezTo>
                  <a:pt x="316" y="170"/>
                  <a:pt x="316" y="163"/>
                  <a:pt x="312" y="159"/>
                </a:cubicBezTo>
                <a:cubicBezTo>
                  <a:pt x="251" y="99"/>
                  <a:pt x="251" y="99"/>
                  <a:pt x="251" y="99"/>
                </a:cubicBezTo>
                <a:cubicBezTo>
                  <a:pt x="247" y="95"/>
                  <a:pt x="241" y="95"/>
                  <a:pt x="236" y="99"/>
                </a:cubicBezTo>
                <a:cubicBezTo>
                  <a:pt x="232" y="103"/>
                  <a:pt x="232" y="110"/>
                  <a:pt x="236" y="114"/>
                </a:cubicBezTo>
                <a:cubicBezTo>
                  <a:pt x="108" y="242"/>
                  <a:pt x="108" y="242"/>
                  <a:pt x="108" y="242"/>
                </a:cubicBezTo>
                <a:cubicBezTo>
                  <a:pt x="92" y="259"/>
                  <a:pt x="92" y="286"/>
                  <a:pt x="108" y="302"/>
                </a:cubicBezTo>
                <a:cubicBezTo>
                  <a:pt x="116" y="311"/>
                  <a:pt x="127" y="315"/>
                  <a:pt x="138" y="315"/>
                </a:cubicBezTo>
                <a:cubicBezTo>
                  <a:pt x="150" y="315"/>
                  <a:pt x="160" y="311"/>
                  <a:pt x="168" y="302"/>
                </a:cubicBezTo>
                <a:close/>
                <a:moveTo>
                  <a:pt x="413" y="260"/>
                </a:moveTo>
                <a:cubicBezTo>
                  <a:pt x="352" y="200"/>
                  <a:pt x="352" y="200"/>
                  <a:pt x="352" y="200"/>
                </a:cubicBezTo>
                <a:cubicBezTo>
                  <a:pt x="348" y="195"/>
                  <a:pt x="341" y="195"/>
                  <a:pt x="337" y="200"/>
                </a:cubicBezTo>
                <a:cubicBezTo>
                  <a:pt x="333" y="204"/>
                  <a:pt x="333" y="210"/>
                  <a:pt x="337" y="215"/>
                </a:cubicBezTo>
                <a:cubicBezTo>
                  <a:pt x="209" y="343"/>
                  <a:pt x="209" y="343"/>
                  <a:pt x="209" y="343"/>
                </a:cubicBezTo>
                <a:cubicBezTo>
                  <a:pt x="201" y="351"/>
                  <a:pt x="196" y="362"/>
                  <a:pt x="196" y="373"/>
                </a:cubicBezTo>
                <a:cubicBezTo>
                  <a:pt x="196" y="384"/>
                  <a:pt x="201" y="395"/>
                  <a:pt x="209" y="403"/>
                </a:cubicBezTo>
                <a:cubicBezTo>
                  <a:pt x="217" y="411"/>
                  <a:pt x="228" y="416"/>
                  <a:pt x="239" y="416"/>
                </a:cubicBezTo>
                <a:cubicBezTo>
                  <a:pt x="250" y="416"/>
                  <a:pt x="261" y="411"/>
                  <a:pt x="269" y="403"/>
                </a:cubicBezTo>
                <a:cubicBezTo>
                  <a:pt x="397" y="275"/>
                  <a:pt x="397" y="275"/>
                  <a:pt x="397" y="275"/>
                </a:cubicBezTo>
                <a:cubicBezTo>
                  <a:pt x="400" y="277"/>
                  <a:pt x="402" y="278"/>
                  <a:pt x="405" y="278"/>
                </a:cubicBezTo>
                <a:cubicBezTo>
                  <a:pt x="408" y="278"/>
                  <a:pt x="410" y="277"/>
                  <a:pt x="413" y="275"/>
                </a:cubicBezTo>
                <a:cubicBezTo>
                  <a:pt x="417" y="271"/>
                  <a:pt x="417" y="264"/>
                  <a:pt x="413" y="2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456999"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Calibri"/>
              <a:ea typeface="+mn-ea"/>
              <a:cs typeface="+mn-cs"/>
            </a:endParaRPr>
          </a:p>
        </p:txBody>
      </p:sp>
      <p:sp>
        <p:nvSpPr>
          <p:cNvPr id="90" name="TextBox 34">
            <a:extLst>
              <a:ext uri="{FF2B5EF4-FFF2-40B4-BE49-F238E27FC236}">
                <a16:creationId xmlns:a16="http://schemas.microsoft.com/office/drawing/2014/main" id="{92C73F26-9F91-4182-92D2-844695066486}"/>
              </a:ext>
            </a:extLst>
          </p:cNvPr>
          <p:cNvSpPr txBox="1"/>
          <p:nvPr/>
        </p:nvSpPr>
        <p:spPr>
          <a:xfrm flipH="1">
            <a:off x="8600039" y="1906967"/>
            <a:ext cx="2166352"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00"/>
              </a:spcBef>
              <a:spcAft>
                <a:spcPts val="0"/>
              </a:spcAft>
              <a:buClr>
                <a:srgbClr val="44546A"/>
              </a:buClr>
              <a:buSzTx/>
              <a:buFontTx/>
              <a:buNone/>
              <a:tabLst/>
              <a:defRPr/>
            </a:pPr>
            <a:r>
              <a:rPr kumimoji="0" lang="nl-NL" sz="1600" b="1" i="0" u="none" strike="noStrike" kern="1200" cap="none" spc="0" normalizeH="0" baseline="0" noProof="0">
                <a:ln>
                  <a:noFill/>
                </a:ln>
                <a:solidFill>
                  <a:prstClr val="black"/>
                </a:solidFill>
                <a:effectLst/>
                <a:uLnTx/>
                <a:uFillTx/>
                <a:latin typeface="Calibri"/>
                <a:ea typeface="+mn-ea"/>
                <a:cs typeface="+mn-cs"/>
              </a:rPr>
              <a:t>Toegangscontrole</a:t>
            </a:r>
          </a:p>
        </p:txBody>
      </p:sp>
      <p:sp>
        <p:nvSpPr>
          <p:cNvPr id="91" name="Freeform 472">
            <a:extLst>
              <a:ext uri="{FF2B5EF4-FFF2-40B4-BE49-F238E27FC236}">
                <a16:creationId xmlns:a16="http://schemas.microsoft.com/office/drawing/2014/main" id="{159A2E75-0242-4103-91BE-7C5B75C5F3F2}"/>
              </a:ext>
            </a:extLst>
          </p:cNvPr>
          <p:cNvSpPr>
            <a:spLocks noChangeAspect="1" noEditPoints="1"/>
          </p:cNvSpPr>
          <p:nvPr/>
        </p:nvSpPr>
        <p:spPr bwMode="auto">
          <a:xfrm>
            <a:off x="9289520" y="2197793"/>
            <a:ext cx="792000" cy="792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3" name="Picture 92">
            <a:extLst>
              <a:ext uri="{FF2B5EF4-FFF2-40B4-BE49-F238E27FC236}">
                <a16:creationId xmlns:a16="http://schemas.microsoft.com/office/drawing/2014/main" id="{A299AC2E-352A-48FF-8288-2B8E44CD4D07}"/>
              </a:ext>
            </a:extLst>
          </p:cNvPr>
          <p:cNvPicPr>
            <a:picLocks noChangeAspect="1"/>
          </p:cNvPicPr>
          <p:nvPr/>
        </p:nvPicPr>
        <p:blipFill>
          <a:blip r:embed="rId8"/>
          <a:stretch>
            <a:fillRect/>
          </a:stretch>
        </p:blipFill>
        <p:spPr>
          <a:xfrm>
            <a:off x="5204529" y="1945584"/>
            <a:ext cx="1774180" cy="1353426"/>
          </a:xfrm>
          <a:prstGeom prst="rect">
            <a:avLst/>
          </a:prstGeom>
        </p:spPr>
      </p:pic>
      <p:sp>
        <p:nvSpPr>
          <p:cNvPr id="4" name="Text Placeholder 3">
            <a:extLst>
              <a:ext uri="{FF2B5EF4-FFF2-40B4-BE49-F238E27FC236}">
                <a16:creationId xmlns:a16="http://schemas.microsoft.com/office/drawing/2014/main" id="{9FF59A0E-F5FC-4EA3-8B8B-C63396AB2F85}"/>
              </a:ext>
            </a:extLst>
          </p:cNvPr>
          <p:cNvSpPr>
            <a:spLocks noGrp="1"/>
          </p:cNvSpPr>
          <p:nvPr>
            <p:ph type="body" sz="quarter" idx="13"/>
          </p:nvPr>
        </p:nvSpPr>
        <p:spPr/>
        <p:txBody>
          <a:bodyPr/>
          <a:lstStyle/>
          <a:p>
            <a:r>
              <a:rPr lang="en-US" dirty="0" err="1"/>
              <a:t>uNLock</a:t>
            </a:r>
            <a:r>
              <a:rPr lang="en-US" dirty="0"/>
              <a:t> </a:t>
            </a:r>
            <a:r>
              <a:rPr lang="en-US" dirty="0" err="1"/>
              <a:t>faciliteert</a:t>
            </a:r>
            <a:r>
              <a:rPr lang="en-US" dirty="0"/>
              <a:t> het process van het </a:t>
            </a:r>
            <a:r>
              <a:rPr lang="en-US" dirty="0" err="1"/>
              <a:t>uitgeven</a:t>
            </a:r>
            <a:r>
              <a:rPr lang="en-US" dirty="0"/>
              <a:t>, </a:t>
            </a:r>
            <a:r>
              <a:rPr lang="en-US" dirty="0" err="1"/>
              <a:t>beheren</a:t>
            </a:r>
            <a:r>
              <a:rPr lang="en-US" dirty="0"/>
              <a:t>, </a:t>
            </a:r>
            <a:r>
              <a:rPr lang="en-US" dirty="0" err="1"/>
              <a:t>tonen</a:t>
            </a:r>
            <a:r>
              <a:rPr lang="en-US" dirty="0"/>
              <a:t> </a:t>
            </a:r>
            <a:r>
              <a:rPr lang="en-US" dirty="0" err="1"/>
              <a:t>en</a:t>
            </a:r>
            <a:r>
              <a:rPr lang="en-US" dirty="0"/>
              <a:t> </a:t>
            </a:r>
            <a:r>
              <a:rPr lang="en-US" dirty="0" err="1"/>
              <a:t>verifieren</a:t>
            </a:r>
            <a:r>
              <a:rPr lang="en-US" dirty="0"/>
              <a:t> van de </a:t>
            </a:r>
            <a:r>
              <a:rPr lang="en-US" dirty="0" err="1"/>
              <a:t>testuitslag</a:t>
            </a:r>
            <a:r>
              <a:rPr lang="en-US" dirty="0"/>
              <a:t>, </a:t>
            </a:r>
            <a:r>
              <a:rPr lang="en-US" dirty="0" err="1"/>
              <a:t>waarbij</a:t>
            </a:r>
            <a:r>
              <a:rPr lang="en-US" dirty="0"/>
              <a:t> </a:t>
            </a:r>
            <a:r>
              <a:rPr lang="en-US" dirty="0" err="1"/>
              <a:t>sprake</a:t>
            </a:r>
            <a:r>
              <a:rPr lang="en-US" dirty="0"/>
              <a:t> is van </a:t>
            </a:r>
            <a:r>
              <a:rPr lang="en-US" dirty="0" err="1"/>
              <a:t>een</a:t>
            </a:r>
            <a:r>
              <a:rPr lang="en-US" dirty="0"/>
              <a:t> </a:t>
            </a:r>
            <a:r>
              <a:rPr lang="en-US" dirty="0" err="1"/>
              <a:t>duidelijke</a:t>
            </a:r>
            <a:r>
              <a:rPr lang="en-US" dirty="0"/>
              <a:t> </a:t>
            </a:r>
            <a:r>
              <a:rPr lang="en-US" dirty="0" err="1"/>
              <a:t>rolverdeling</a:t>
            </a:r>
            <a:r>
              <a:rPr lang="en-US" dirty="0"/>
              <a:t> </a:t>
            </a:r>
            <a:r>
              <a:rPr lang="en-US" dirty="0" err="1"/>
              <a:t>tussen</a:t>
            </a:r>
            <a:r>
              <a:rPr lang="en-US" dirty="0"/>
              <a:t> </a:t>
            </a:r>
            <a:r>
              <a:rPr lang="en-US" dirty="0" err="1"/>
              <a:t>betrokken</a:t>
            </a:r>
            <a:r>
              <a:rPr lang="en-US" dirty="0"/>
              <a:t> </a:t>
            </a:r>
            <a:r>
              <a:rPr lang="en-US" dirty="0" err="1"/>
              <a:t>actoren</a:t>
            </a:r>
            <a:endParaRPr lang="nl-NL" dirty="0"/>
          </a:p>
        </p:txBody>
      </p:sp>
      <p:sp>
        <p:nvSpPr>
          <p:cNvPr id="101" name="TextBox 100">
            <a:extLst>
              <a:ext uri="{FF2B5EF4-FFF2-40B4-BE49-F238E27FC236}">
                <a16:creationId xmlns:a16="http://schemas.microsoft.com/office/drawing/2014/main" id="{8F673D10-6559-4093-B471-70013433F21E}"/>
              </a:ext>
            </a:extLst>
          </p:cNvPr>
          <p:cNvSpPr txBox="1"/>
          <p:nvPr/>
        </p:nvSpPr>
        <p:spPr>
          <a:xfrm>
            <a:off x="5121422" y="4241034"/>
            <a:ext cx="2208158" cy="492443"/>
          </a:xfrm>
          <a:prstGeom prst="rect">
            <a:avLst/>
          </a:prstGeom>
          <a:solidFill>
            <a:srgbClr val="171F4A"/>
          </a:solid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nl-NL" sz="1600" b="1">
                <a:solidFill>
                  <a:schemeClr val="bg1"/>
                </a:solidFill>
                <a:latin typeface="Calibri"/>
              </a:rPr>
              <a:t>COVID-19 test v</a:t>
            </a:r>
            <a:r>
              <a:rPr kumimoji="0" lang="nl-NL" sz="1600" b="1" i="0" u="none" strike="noStrike" kern="1200" cap="none" spc="0" normalizeH="0" baseline="0">
                <a:ln>
                  <a:noFill/>
                </a:ln>
                <a:solidFill>
                  <a:schemeClr val="bg1"/>
                </a:solidFill>
                <a:effectLst/>
                <a:uLnTx/>
                <a:uFillTx/>
                <a:latin typeface="Calibri"/>
                <a:ea typeface="+mn-ea"/>
                <a:cs typeface="+mn-cs"/>
              </a:rPr>
              <a:t>erificatie</a:t>
            </a:r>
            <a:r>
              <a:rPr kumimoji="0" lang="en-US" sz="1600" b="1" i="0" u="none" strike="noStrike" kern="1200" cap="none" spc="0" normalizeH="0" baseline="0" noProof="0">
                <a:ln>
                  <a:noFill/>
                </a:ln>
                <a:solidFill>
                  <a:schemeClr val="bg1"/>
                </a:solidFill>
                <a:effectLst/>
                <a:uLnTx/>
                <a:uFillTx/>
                <a:latin typeface="Calibri"/>
                <a:ea typeface="+mn-ea"/>
                <a:cs typeface="+mn-cs"/>
              </a:rPr>
              <a:t> infrastructuur</a:t>
            </a:r>
            <a:endParaRPr kumimoji="0" lang="nl-NL" sz="1600" b="1" i="0" u="none" strike="noStrike" kern="1200" cap="none" spc="0" normalizeH="0" baseline="0" noProof="0">
              <a:ln>
                <a:noFill/>
              </a:ln>
              <a:solidFill>
                <a:schemeClr val="bg1"/>
              </a:solidFill>
              <a:effectLst/>
              <a:uLnTx/>
              <a:uFillTx/>
              <a:latin typeface="Calibri"/>
              <a:ea typeface="+mn-ea"/>
              <a:cs typeface="+mn-cs"/>
            </a:endParaRPr>
          </a:p>
        </p:txBody>
      </p:sp>
      <p:sp>
        <p:nvSpPr>
          <p:cNvPr id="107" name="Freeform 402">
            <a:extLst>
              <a:ext uri="{FF2B5EF4-FFF2-40B4-BE49-F238E27FC236}">
                <a16:creationId xmlns:a16="http://schemas.microsoft.com/office/drawing/2014/main" id="{BFB3693F-4FD7-4CD6-B008-459064DCD65A}"/>
              </a:ext>
            </a:extLst>
          </p:cNvPr>
          <p:cNvSpPr>
            <a:spLocks noChangeAspect="1" noEditPoints="1"/>
          </p:cNvSpPr>
          <p:nvPr/>
        </p:nvSpPr>
        <p:spPr bwMode="auto">
          <a:xfrm>
            <a:off x="2704238" y="3951802"/>
            <a:ext cx="373624" cy="373624"/>
          </a:xfrm>
          <a:custGeom>
            <a:avLst/>
            <a:gdLst>
              <a:gd name="T0" fmla="*/ 221 w 512"/>
              <a:gd name="T1" fmla="*/ 362 h 512"/>
              <a:gd name="T2" fmla="*/ 280 w 512"/>
              <a:gd name="T3" fmla="*/ 362 h 512"/>
              <a:gd name="T4" fmla="*/ 254 w 512"/>
              <a:gd name="T5" fmla="*/ 388 h 512"/>
              <a:gd name="T6" fmla="*/ 224 w 512"/>
              <a:gd name="T7" fmla="*/ 388 h 512"/>
              <a:gd name="T8" fmla="*/ 218 w 512"/>
              <a:gd name="T9" fmla="*/ 373 h 512"/>
              <a:gd name="T10" fmla="*/ 221 w 512"/>
              <a:gd name="T11" fmla="*/ 362 h 512"/>
              <a:gd name="T12" fmla="*/ 199 w 512"/>
              <a:gd name="T13" fmla="*/ 181 h 512"/>
              <a:gd name="T14" fmla="*/ 260 w 512"/>
              <a:gd name="T15" fmla="*/ 181 h 512"/>
              <a:gd name="T16" fmla="*/ 282 w 512"/>
              <a:gd name="T17" fmla="*/ 159 h 512"/>
              <a:gd name="T18" fmla="*/ 251 w 512"/>
              <a:gd name="T19" fmla="*/ 129 h 512"/>
              <a:gd name="T20" fmla="*/ 199 w 512"/>
              <a:gd name="T21" fmla="*/ 181 h 512"/>
              <a:gd name="T22" fmla="*/ 123 w 512"/>
              <a:gd name="T23" fmla="*/ 257 h 512"/>
              <a:gd name="T24" fmla="*/ 117 w 512"/>
              <a:gd name="T25" fmla="*/ 272 h 512"/>
              <a:gd name="T26" fmla="*/ 123 w 512"/>
              <a:gd name="T27" fmla="*/ 287 h 512"/>
              <a:gd name="T28" fmla="*/ 153 w 512"/>
              <a:gd name="T29" fmla="*/ 287 h 512"/>
              <a:gd name="T30" fmla="*/ 238 w 512"/>
              <a:gd name="T31" fmla="*/ 202 h 512"/>
              <a:gd name="T32" fmla="*/ 178 w 512"/>
              <a:gd name="T33" fmla="*/ 202 h 512"/>
              <a:gd name="T34" fmla="*/ 123 w 512"/>
              <a:gd name="T35" fmla="*/ 257 h 512"/>
              <a:gd name="T36" fmla="*/ 241 w 512"/>
              <a:gd name="T37" fmla="*/ 341 h 512"/>
              <a:gd name="T38" fmla="*/ 301 w 512"/>
              <a:gd name="T39" fmla="*/ 341 h 512"/>
              <a:gd name="T40" fmla="*/ 382 w 512"/>
              <a:gd name="T41" fmla="*/ 260 h 512"/>
              <a:gd name="T42" fmla="*/ 352 w 512"/>
              <a:gd name="T43" fmla="*/ 230 h 512"/>
              <a:gd name="T44" fmla="*/ 241 w 512"/>
              <a:gd name="T45" fmla="*/ 341 h 512"/>
              <a:gd name="T46" fmla="*/ 512 w 512"/>
              <a:gd name="T47" fmla="*/ 256 h 512"/>
              <a:gd name="T48" fmla="*/ 256 w 512"/>
              <a:gd name="T49" fmla="*/ 512 h 512"/>
              <a:gd name="T50" fmla="*/ 0 w 512"/>
              <a:gd name="T51" fmla="*/ 256 h 512"/>
              <a:gd name="T52" fmla="*/ 256 w 512"/>
              <a:gd name="T53" fmla="*/ 0 h 512"/>
              <a:gd name="T54" fmla="*/ 512 w 512"/>
              <a:gd name="T55" fmla="*/ 256 h 512"/>
              <a:gd name="T56" fmla="*/ 168 w 512"/>
              <a:gd name="T57" fmla="*/ 302 h 512"/>
              <a:gd name="T58" fmla="*/ 297 w 512"/>
              <a:gd name="T59" fmla="*/ 174 h 512"/>
              <a:gd name="T60" fmla="*/ 304 w 512"/>
              <a:gd name="T61" fmla="*/ 177 h 512"/>
              <a:gd name="T62" fmla="*/ 312 w 512"/>
              <a:gd name="T63" fmla="*/ 174 h 512"/>
              <a:gd name="T64" fmla="*/ 312 w 512"/>
              <a:gd name="T65" fmla="*/ 159 h 512"/>
              <a:gd name="T66" fmla="*/ 251 w 512"/>
              <a:gd name="T67" fmla="*/ 99 h 512"/>
              <a:gd name="T68" fmla="*/ 236 w 512"/>
              <a:gd name="T69" fmla="*/ 99 h 512"/>
              <a:gd name="T70" fmla="*/ 236 w 512"/>
              <a:gd name="T71" fmla="*/ 114 h 512"/>
              <a:gd name="T72" fmla="*/ 108 w 512"/>
              <a:gd name="T73" fmla="*/ 242 h 512"/>
              <a:gd name="T74" fmla="*/ 108 w 512"/>
              <a:gd name="T75" fmla="*/ 302 h 512"/>
              <a:gd name="T76" fmla="*/ 138 w 512"/>
              <a:gd name="T77" fmla="*/ 315 h 512"/>
              <a:gd name="T78" fmla="*/ 168 w 512"/>
              <a:gd name="T79" fmla="*/ 302 h 512"/>
              <a:gd name="T80" fmla="*/ 413 w 512"/>
              <a:gd name="T81" fmla="*/ 260 h 512"/>
              <a:gd name="T82" fmla="*/ 352 w 512"/>
              <a:gd name="T83" fmla="*/ 200 h 512"/>
              <a:gd name="T84" fmla="*/ 337 w 512"/>
              <a:gd name="T85" fmla="*/ 200 h 512"/>
              <a:gd name="T86" fmla="*/ 337 w 512"/>
              <a:gd name="T87" fmla="*/ 215 h 512"/>
              <a:gd name="T88" fmla="*/ 209 w 512"/>
              <a:gd name="T89" fmla="*/ 343 h 512"/>
              <a:gd name="T90" fmla="*/ 196 w 512"/>
              <a:gd name="T91" fmla="*/ 373 h 512"/>
              <a:gd name="T92" fmla="*/ 209 w 512"/>
              <a:gd name="T93" fmla="*/ 403 h 512"/>
              <a:gd name="T94" fmla="*/ 239 w 512"/>
              <a:gd name="T95" fmla="*/ 416 h 512"/>
              <a:gd name="T96" fmla="*/ 269 w 512"/>
              <a:gd name="T97" fmla="*/ 403 h 512"/>
              <a:gd name="T98" fmla="*/ 397 w 512"/>
              <a:gd name="T99" fmla="*/ 275 h 512"/>
              <a:gd name="T100" fmla="*/ 405 w 512"/>
              <a:gd name="T101" fmla="*/ 278 h 512"/>
              <a:gd name="T102" fmla="*/ 413 w 512"/>
              <a:gd name="T103" fmla="*/ 275 h 512"/>
              <a:gd name="T104" fmla="*/ 413 w 512"/>
              <a:gd name="T105"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1" y="362"/>
                </a:moveTo>
                <a:cubicBezTo>
                  <a:pt x="280" y="362"/>
                  <a:pt x="280" y="362"/>
                  <a:pt x="280" y="362"/>
                </a:cubicBezTo>
                <a:cubicBezTo>
                  <a:pt x="254" y="388"/>
                  <a:pt x="254" y="388"/>
                  <a:pt x="254" y="388"/>
                </a:cubicBezTo>
                <a:cubicBezTo>
                  <a:pt x="246" y="396"/>
                  <a:pt x="232" y="396"/>
                  <a:pt x="224" y="388"/>
                </a:cubicBezTo>
                <a:cubicBezTo>
                  <a:pt x="220" y="384"/>
                  <a:pt x="218" y="379"/>
                  <a:pt x="218" y="373"/>
                </a:cubicBezTo>
                <a:cubicBezTo>
                  <a:pt x="218" y="369"/>
                  <a:pt x="219" y="366"/>
                  <a:pt x="221" y="362"/>
                </a:cubicBezTo>
                <a:close/>
                <a:moveTo>
                  <a:pt x="199" y="181"/>
                </a:moveTo>
                <a:cubicBezTo>
                  <a:pt x="260" y="181"/>
                  <a:pt x="260" y="181"/>
                  <a:pt x="260" y="181"/>
                </a:cubicBezTo>
                <a:cubicBezTo>
                  <a:pt x="282" y="159"/>
                  <a:pt x="282" y="159"/>
                  <a:pt x="282" y="159"/>
                </a:cubicBezTo>
                <a:cubicBezTo>
                  <a:pt x="251" y="129"/>
                  <a:pt x="251" y="129"/>
                  <a:pt x="251" y="129"/>
                </a:cubicBezTo>
                <a:lnTo>
                  <a:pt x="199" y="181"/>
                </a:lnTo>
                <a:close/>
                <a:moveTo>
                  <a:pt x="123" y="257"/>
                </a:moveTo>
                <a:cubicBezTo>
                  <a:pt x="119" y="261"/>
                  <a:pt x="117" y="267"/>
                  <a:pt x="117" y="272"/>
                </a:cubicBezTo>
                <a:cubicBezTo>
                  <a:pt x="117" y="278"/>
                  <a:pt x="119" y="283"/>
                  <a:pt x="123" y="287"/>
                </a:cubicBezTo>
                <a:cubicBezTo>
                  <a:pt x="131" y="295"/>
                  <a:pt x="145" y="295"/>
                  <a:pt x="153" y="287"/>
                </a:cubicBezTo>
                <a:cubicBezTo>
                  <a:pt x="238" y="202"/>
                  <a:pt x="238" y="202"/>
                  <a:pt x="238" y="202"/>
                </a:cubicBezTo>
                <a:cubicBezTo>
                  <a:pt x="178" y="202"/>
                  <a:pt x="178" y="202"/>
                  <a:pt x="178" y="202"/>
                </a:cubicBezTo>
                <a:lnTo>
                  <a:pt x="123" y="257"/>
                </a:lnTo>
                <a:close/>
                <a:moveTo>
                  <a:pt x="241" y="341"/>
                </a:moveTo>
                <a:cubicBezTo>
                  <a:pt x="301" y="341"/>
                  <a:pt x="301" y="341"/>
                  <a:pt x="301" y="341"/>
                </a:cubicBezTo>
                <a:cubicBezTo>
                  <a:pt x="382" y="260"/>
                  <a:pt x="382" y="260"/>
                  <a:pt x="382" y="260"/>
                </a:cubicBezTo>
                <a:cubicBezTo>
                  <a:pt x="352" y="230"/>
                  <a:pt x="352" y="230"/>
                  <a:pt x="352" y="230"/>
                </a:cubicBezTo>
                <a:lnTo>
                  <a:pt x="241"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68" y="302"/>
                </a:moveTo>
                <a:cubicBezTo>
                  <a:pt x="297" y="174"/>
                  <a:pt x="297" y="174"/>
                  <a:pt x="297" y="174"/>
                </a:cubicBezTo>
                <a:cubicBezTo>
                  <a:pt x="299" y="176"/>
                  <a:pt x="302" y="177"/>
                  <a:pt x="304" y="177"/>
                </a:cubicBezTo>
                <a:cubicBezTo>
                  <a:pt x="307" y="177"/>
                  <a:pt x="310" y="176"/>
                  <a:pt x="312" y="174"/>
                </a:cubicBezTo>
                <a:cubicBezTo>
                  <a:pt x="316" y="170"/>
                  <a:pt x="316" y="163"/>
                  <a:pt x="312" y="159"/>
                </a:cubicBezTo>
                <a:cubicBezTo>
                  <a:pt x="251" y="99"/>
                  <a:pt x="251" y="99"/>
                  <a:pt x="251" y="99"/>
                </a:cubicBezTo>
                <a:cubicBezTo>
                  <a:pt x="247" y="95"/>
                  <a:pt x="241" y="95"/>
                  <a:pt x="236" y="99"/>
                </a:cubicBezTo>
                <a:cubicBezTo>
                  <a:pt x="232" y="103"/>
                  <a:pt x="232" y="110"/>
                  <a:pt x="236" y="114"/>
                </a:cubicBezTo>
                <a:cubicBezTo>
                  <a:pt x="108" y="242"/>
                  <a:pt x="108" y="242"/>
                  <a:pt x="108" y="242"/>
                </a:cubicBezTo>
                <a:cubicBezTo>
                  <a:pt x="92" y="259"/>
                  <a:pt x="92" y="286"/>
                  <a:pt x="108" y="302"/>
                </a:cubicBezTo>
                <a:cubicBezTo>
                  <a:pt x="116" y="311"/>
                  <a:pt x="127" y="315"/>
                  <a:pt x="138" y="315"/>
                </a:cubicBezTo>
                <a:cubicBezTo>
                  <a:pt x="150" y="315"/>
                  <a:pt x="160" y="311"/>
                  <a:pt x="168" y="302"/>
                </a:cubicBezTo>
                <a:close/>
                <a:moveTo>
                  <a:pt x="413" y="260"/>
                </a:moveTo>
                <a:cubicBezTo>
                  <a:pt x="352" y="200"/>
                  <a:pt x="352" y="200"/>
                  <a:pt x="352" y="200"/>
                </a:cubicBezTo>
                <a:cubicBezTo>
                  <a:pt x="348" y="195"/>
                  <a:pt x="341" y="195"/>
                  <a:pt x="337" y="200"/>
                </a:cubicBezTo>
                <a:cubicBezTo>
                  <a:pt x="333" y="204"/>
                  <a:pt x="333" y="210"/>
                  <a:pt x="337" y="215"/>
                </a:cubicBezTo>
                <a:cubicBezTo>
                  <a:pt x="209" y="343"/>
                  <a:pt x="209" y="343"/>
                  <a:pt x="209" y="343"/>
                </a:cubicBezTo>
                <a:cubicBezTo>
                  <a:pt x="201" y="351"/>
                  <a:pt x="196" y="362"/>
                  <a:pt x="196" y="373"/>
                </a:cubicBezTo>
                <a:cubicBezTo>
                  <a:pt x="196" y="384"/>
                  <a:pt x="201" y="395"/>
                  <a:pt x="209" y="403"/>
                </a:cubicBezTo>
                <a:cubicBezTo>
                  <a:pt x="217" y="411"/>
                  <a:pt x="228" y="416"/>
                  <a:pt x="239" y="416"/>
                </a:cubicBezTo>
                <a:cubicBezTo>
                  <a:pt x="250" y="416"/>
                  <a:pt x="261" y="411"/>
                  <a:pt x="269" y="403"/>
                </a:cubicBezTo>
                <a:cubicBezTo>
                  <a:pt x="397" y="275"/>
                  <a:pt x="397" y="275"/>
                  <a:pt x="397" y="275"/>
                </a:cubicBezTo>
                <a:cubicBezTo>
                  <a:pt x="400" y="277"/>
                  <a:pt x="402" y="278"/>
                  <a:pt x="405" y="278"/>
                </a:cubicBezTo>
                <a:cubicBezTo>
                  <a:pt x="408" y="278"/>
                  <a:pt x="410" y="277"/>
                  <a:pt x="413" y="275"/>
                </a:cubicBezTo>
                <a:cubicBezTo>
                  <a:pt x="417" y="271"/>
                  <a:pt x="417" y="264"/>
                  <a:pt x="413" y="2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456999"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Calibri"/>
              <a:ea typeface="+mn-ea"/>
              <a:cs typeface="+mn-cs"/>
            </a:endParaRPr>
          </a:p>
        </p:txBody>
      </p:sp>
      <p:sp>
        <p:nvSpPr>
          <p:cNvPr id="108" name="Freeform 472">
            <a:extLst>
              <a:ext uri="{FF2B5EF4-FFF2-40B4-BE49-F238E27FC236}">
                <a16:creationId xmlns:a16="http://schemas.microsoft.com/office/drawing/2014/main" id="{2D98DFC9-877D-4CFF-AA3C-6409D77AE2A2}"/>
              </a:ext>
            </a:extLst>
          </p:cNvPr>
          <p:cNvSpPr>
            <a:spLocks noChangeAspect="1" noEditPoints="1"/>
          </p:cNvSpPr>
          <p:nvPr/>
        </p:nvSpPr>
        <p:spPr bwMode="auto">
          <a:xfrm>
            <a:off x="3192122" y="3953673"/>
            <a:ext cx="373790" cy="37379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0 w 512"/>
              <a:gd name="T11" fmla="*/ 405 h 512"/>
              <a:gd name="T12" fmla="*/ 309 w 512"/>
              <a:gd name="T13" fmla="*/ 416 h 512"/>
              <a:gd name="T14" fmla="*/ 149 w 512"/>
              <a:gd name="T15" fmla="*/ 416 h 512"/>
              <a:gd name="T16" fmla="*/ 138 w 512"/>
              <a:gd name="T17" fmla="*/ 405 h 512"/>
              <a:gd name="T18" fmla="*/ 138 w 512"/>
              <a:gd name="T19" fmla="*/ 106 h 512"/>
              <a:gd name="T20" fmla="*/ 149 w 512"/>
              <a:gd name="T21" fmla="*/ 96 h 512"/>
              <a:gd name="T22" fmla="*/ 309 w 512"/>
              <a:gd name="T23" fmla="*/ 96 h 512"/>
              <a:gd name="T24" fmla="*/ 320 w 512"/>
              <a:gd name="T25" fmla="*/ 106 h 512"/>
              <a:gd name="T26" fmla="*/ 320 w 512"/>
              <a:gd name="T27" fmla="*/ 202 h 512"/>
              <a:gd name="T28" fmla="*/ 309 w 512"/>
              <a:gd name="T29" fmla="*/ 213 h 512"/>
              <a:gd name="T30" fmla="*/ 298 w 512"/>
              <a:gd name="T31" fmla="*/ 202 h 512"/>
              <a:gd name="T32" fmla="*/ 298 w 512"/>
              <a:gd name="T33" fmla="*/ 117 h 512"/>
              <a:gd name="T34" fmla="*/ 160 w 512"/>
              <a:gd name="T35" fmla="*/ 117 h 512"/>
              <a:gd name="T36" fmla="*/ 160 w 512"/>
              <a:gd name="T37" fmla="*/ 394 h 512"/>
              <a:gd name="T38" fmla="*/ 298 w 512"/>
              <a:gd name="T39" fmla="*/ 394 h 512"/>
              <a:gd name="T40" fmla="*/ 298 w 512"/>
              <a:gd name="T41" fmla="*/ 309 h 512"/>
              <a:gd name="T42" fmla="*/ 309 w 512"/>
              <a:gd name="T43" fmla="*/ 298 h 512"/>
              <a:gd name="T44" fmla="*/ 320 w 512"/>
              <a:gd name="T45" fmla="*/ 309 h 512"/>
              <a:gd name="T46" fmla="*/ 320 w 512"/>
              <a:gd name="T47" fmla="*/ 405 h 512"/>
              <a:gd name="T48" fmla="*/ 415 w 512"/>
              <a:gd name="T49" fmla="*/ 260 h 512"/>
              <a:gd name="T50" fmla="*/ 413 w 512"/>
              <a:gd name="T51" fmla="*/ 263 h 512"/>
              <a:gd name="T52" fmla="*/ 370 w 512"/>
              <a:gd name="T53" fmla="*/ 306 h 512"/>
              <a:gd name="T54" fmla="*/ 362 w 512"/>
              <a:gd name="T55" fmla="*/ 309 h 512"/>
              <a:gd name="T56" fmla="*/ 355 w 512"/>
              <a:gd name="T57" fmla="*/ 306 h 512"/>
              <a:gd name="T58" fmla="*/ 355 w 512"/>
              <a:gd name="T59" fmla="*/ 291 h 512"/>
              <a:gd name="T60" fmla="*/ 379 w 512"/>
              <a:gd name="T61" fmla="*/ 266 h 512"/>
              <a:gd name="T62" fmla="*/ 224 w 512"/>
              <a:gd name="T63" fmla="*/ 266 h 512"/>
              <a:gd name="T64" fmla="*/ 213 w 512"/>
              <a:gd name="T65" fmla="*/ 256 h 512"/>
              <a:gd name="T66" fmla="*/ 224 w 512"/>
              <a:gd name="T67" fmla="*/ 245 h 512"/>
              <a:gd name="T68" fmla="*/ 379 w 512"/>
              <a:gd name="T69" fmla="*/ 245 h 512"/>
              <a:gd name="T70" fmla="*/ 355 w 512"/>
              <a:gd name="T71" fmla="*/ 221 h 512"/>
              <a:gd name="T72" fmla="*/ 355 w 512"/>
              <a:gd name="T73" fmla="*/ 205 h 512"/>
              <a:gd name="T74" fmla="*/ 370 w 512"/>
              <a:gd name="T75" fmla="*/ 205 h 512"/>
              <a:gd name="T76" fmla="*/ 413 w 512"/>
              <a:gd name="T77" fmla="*/ 248 h 512"/>
              <a:gd name="T78" fmla="*/ 415 w 512"/>
              <a:gd name="T79" fmla="*/ 252 h 512"/>
              <a:gd name="T80" fmla="*/ 415 w 512"/>
              <a:gd name="T81"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0" y="405"/>
                </a:moveTo>
                <a:cubicBezTo>
                  <a:pt x="320" y="411"/>
                  <a:pt x="315" y="416"/>
                  <a:pt x="309"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309" y="96"/>
                  <a:pt x="309" y="96"/>
                  <a:pt x="309" y="96"/>
                </a:cubicBezTo>
                <a:cubicBezTo>
                  <a:pt x="315" y="96"/>
                  <a:pt x="320" y="100"/>
                  <a:pt x="320" y="106"/>
                </a:cubicBezTo>
                <a:cubicBezTo>
                  <a:pt x="320" y="202"/>
                  <a:pt x="320" y="202"/>
                  <a:pt x="320" y="202"/>
                </a:cubicBezTo>
                <a:cubicBezTo>
                  <a:pt x="320" y="208"/>
                  <a:pt x="315" y="213"/>
                  <a:pt x="309" y="213"/>
                </a:cubicBezTo>
                <a:cubicBezTo>
                  <a:pt x="303" y="213"/>
                  <a:pt x="298" y="208"/>
                  <a:pt x="298" y="202"/>
                </a:cubicBezTo>
                <a:cubicBezTo>
                  <a:pt x="298" y="117"/>
                  <a:pt x="298" y="117"/>
                  <a:pt x="298" y="117"/>
                </a:cubicBezTo>
                <a:cubicBezTo>
                  <a:pt x="160" y="117"/>
                  <a:pt x="160" y="117"/>
                  <a:pt x="160" y="117"/>
                </a:cubicBezTo>
                <a:cubicBezTo>
                  <a:pt x="160" y="394"/>
                  <a:pt x="160" y="394"/>
                  <a:pt x="160" y="394"/>
                </a:cubicBezTo>
                <a:cubicBezTo>
                  <a:pt x="298" y="394"/>
                  <a:pt x="298" y="394"/>
                  <a:pt x="298" y="394"/>
                </a:cubicBezTo>
                <a:cubicBezTo>
                  <a:pt x="298" y="309"/>
                  <a:pt x="298" y="309"/>
                  <a:pt x="298" y="309"/>
                </a:cubicBezTo>
                <a:cubicBezTo>
                  <a:pt x="298" y="303"/>
                  <a:pt x="303" y="298"/>
                  <a:pt x="309" y="298"/>
                </a:cubicBezTo>
                <a:cubicBezTo>
                  <a:pt x="315" y="298"/>
                  <a:pt x="320" y="303"/>
                  <a:pt x="320" y="309"/>
                </a:cubicBezTo>
                <a:lnTo>
                  <a:pt x="320" y="405"/>
                </a:lnTo>
                <a:close/>
                <a:moveTo>
                  <a:pt x="415" y="260"/>
                </a:moveTo>
                <a:cubicBezTo>
                  <a:pt x="414" y="261"/>
                  <a:pt x="414" y="262"/>
                  <a:pt x="413" y="263"/>
                </a:cubicBezTo>
                <a:cubicBezTo>
                  <a:pt x="370" y="306"/>
                  <a:pt x="370" y="306"/>
                  <a:pt x="370" y="306"/>
                </a:cubicBezTo>
                <a:cubicBezTo>
                  <a:pt x="368" y="308"/>
                  <a:pt x="365" y="309"/>
                  <a:pt x="362" y="309"/>
                </a:cubicBezTo>
                <a:cubicBezTo>
                  <a:pt x="360" y="309"/>
                  <a:pt x="357" y="308"/>
                  <a:pt x="355" y="306"/>
                </a:cubicBezTo>
                <a:cubicBezTo>
                  <a:pt x="351" y="302"/>
                  <a:pt x="351" y="295"/>
                  <a:pt x="355" y="291"/>
                </a:cubicBezTo>
                <a:cubicBezTo>
                  <a:pt x="379" y="266"/>
                  <a:pt x="379" y="266"/>
                  <a:pt x="379" y="266"/>
                </a:cubicBezTo>
                <a:cubicBezTo>
                  <a:pt x="224" y="266"/>
                  <a:pt x="224" y="266"/>
                  <a:pt x="224" y="266"/>
                </a:cubicBezTo>
                <a:cubicBezTo>
                  <a:pt x="218" y="266"/>
                  <a:pt x="213" y="262"/>
                  <a:pt x="213" y="256"/>
                </a:cubicBezTo>
                <a:cubicBezTo>
                  <a:pt x="213" y="250"/>
                  <a:pt x="218" y="245"/>
                  <a:pt x="224" y="245"/>
                </a:cubicBezTo>
                <a:cubicBezTo>
                  <a:pt x="379" y="245"/>
                  <a:pt x="379" y="245"/>
                  <a:pt x="379" y="245"/>
                </a:cubicBezTo>
                <a:cubicBezTo>
                  <a:pt x="355" y="221"/>
                  <a:pt x="355" y="221"/>
                  <a:pt x="355" y="221"/>
                </a:cubicBezTo>
                <a:cubicBezTo>
                  <a:pt x="351" y="216"/>
                  <a:pt x="351" y="210"/>
                  <a:pt x="355" y="205"/>
                </a:cubicBezTo>
                <a:cubicBezTo>
                  <a:pt x="359" y="201"/>
                  <a:pt x="366" y="201"/>
                  <a:pt x="370" y="205"/>
                </a:cubicBezTo>
                <a:cubicBezTo>
                  <a:pt x="413" y="248"/>
                  <a:pt x="413" y="248"/>
                  <a:pt x="413" y="248"/>
                </a:cubicBezTo>
                <a:cubicBezTo>
                  <a:pt x="414" y="249"/>
                  <a:pt x="414" y="250"/>
                  <a:pt x="415" y="252"/>
                </a:cubicBezTo>
                <a:cubicBezTo>
                  <a:pt x="416" y="254"/>
                  <a:pt x="416" y="257"/>
                  <a:pt x="415" y="2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598">
            <a:extLst>
              <a:ext uri="{FF2B5EF4-FFF2-40B4-BE49-F238E27FC236}">
                <a16:creationId xmlns:a16="http://schemas.microsoft.com/office/drawing/2014/main" id="{3FC4F7A1-D1E9-431A-8B56-C667D98AC38B}"/>
              </a:ext>
            </a:extLst>
          </p:cNvPr>
          <p:cNvSpPr>
            <a:spLocks noChangeAspect="1" noEditPoints="1"/>
          </p:cNvSpPr>
          <p:nvPr/>
        </p:nvSpPr>
        <p:spPr bwMode="auto">
          <a:xfrm>
            <a:off x="2958225" y="4213626"/>
            <a:ext cx="182864" cy="1828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43B02A"/>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598">
            <a:extLst>
              <a:ext uri="{FF2B5EF4-FFF2-40B4-BE49-F238E27FC236}">
                <a16:creationId xmlns:a16="http://schemas.microsoft.com/office/drawing/2014/main" id="{C9077ACF-DC97-4C50-9274-89AE965BC7A1}"/>
              </a:ext>
            </a:extLst>
          </p:cNvPr>
          <p:cNvSpPr>
            <a:spLocks noChangeAspect="1" noEditPoints="1"/>
          </p:cNvSpPr>
          <p:nvPr/>
        </p:nvSpPr>
        <p:spPr bwMode="auto">
          <a:xfrm>
            <a:off x="3456566" y="4213334"/>
            <a:ext cx="182864" cy="1828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2 w 512"/>
              <a:gd name="T11" fmla="*/ 167 h 512"/>
              <a:gd name="T12" fmla="*/ 189 w 512"/>
              <a:gd name="T13" fmla="*/ 381 h 512"/>
              <a:gd name="T14" fmla="*/ 181 w 512"/>
              <a:gd name="T15" fmla="*/ 384 h 512"/>
              <a:gd name="T16" fmla="*/ 173 w 512"/>
              <a:gd name="T17" fmla="*/ 381 h 512"/>
              <a:gd name="T18" fmla="*/ 99 w 512"/>
              <a:gd name="T19" fmla="*/ 306 h 512"/>
              <a:gd name="T20" fmla="*/ 99 w 512"/>
              <a:gd name="T21" fmla="*/ 291 h 512"/>
              <a:gd name="T22" fmla="*/ 114 w 512"/>
              <a:gd name="T23" fmla="*/ 291 h 512"/>
              <a:gd name="T24" fmla="*/ 181 w 512"/>
              <a:gd name="T25" fmla="*/ 358 h 512"/>
              <a:gd name="T26" fmla="*/ 387 w 512"/>
              <a:gd name="T27" fmla="*/ 152 h 512"/>
              <a:gd name="T28" fmla="*/ 402 w 512"/>
              <a:gd name="T29" fmla="*/ 152 h 512"/>
              <a:gd name="T30" fmla="*/ 402 w 512"/>
              <a:gd name="T31" fmla="*/ 16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2" y="167"/>
                </a:moveTo>
                <a:cubicBezTo>
                  <a:pt x="189" y="381"/>
                  <a:pt x="189" y="381"/>
                  <a:pt x="189" y="381"/>
                </a:cubicBezTo>
                <a:cubicBezTo>
                  <a:pt x="186" y="383"/>
                  <a:pt x="184" y="384"/>
                  <a:pt x="181" y="384"/>
                </a:cubicBezTo>
                <a:cubicBezTo>
                  <a:pt x="178" y="384"/>
                  <a:pt x="176" y="383"/>
                  <a:pt x="173" y="381"/>
                </a:cubicBezTo>
                <a:cubicBezTo>
                  <a:pt x="99" y="306"/>
                  <a:pt x="99" y="306"/>
                  <a:pt x="99" y="306"/>
                </a:cubicBezTo>
                <a:cubicBezTo>
                  <a:pt x="95" y="302"/>
                  <a:pt x="95" y="295"/>
                  <a:pt x="99" y="291"/>
                </a:cubicBezTo>
                <a:cubicBezTo>
                  <a:pt x="103" y="287"/>
                  <a:pt x="110" y="287"/>
                  <a:pt x="114" y="291"/>
                </a:cubicBezTo>
                <a:cubicBezTo>
                  <a:pt x="181" y="358"/>
                  <a:pt x="181" y="358"/>
                  <a:pt x="181" y="358"/>
                </a:cubicBezTo>
                <a:cubicBezTo>
                  <a:pt x="387" y="152"/>
                  <a:pt x="387" y="152"/>
                  <a:pt x="387" y="152"/>
                </a:cubicBezTo>
                <a:cubicBezTo>
                  <a:pt x="391" y="148"/>
                  <a:pt x="398" y="148"/>
                  <a:pt x="402" y="152"/>
                </a:cubicBezTo>
                <a:cubicBezTo>
                  <a:pt x="406" y="156"/>
                  <a:pt x="406" y="163"/>
                  <a:pt x="402" y="167"/>
                </a:cubicBezTo>
                <a:close/>
              </a:path>
            </a:pathLst>
          </a:custGeom>
          <a:solidFill>
            <a:srgbClr val="43B02A"/>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932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01651" y="4211955"/>
            <a:ext cx="11183325" cy="2169796"/>
          </a:xfrm>
        </p:spPr>
        <p:txBody>
          <a:bodyPr>
            <a:noAutofit/>
          </a:bodyPr>
          <a:lstStyle/>
          <a:p>
            <a:r>
              <a:rPr lang="nl-NL"/>
              <a:t>De informatie in dit document en op de website bevat uitsluitend algemene informatie en geen advies. De informatie is afkomstig van bronnen die betrouwbaar mogen worden geacht. Voor de juistheid en volledigheid ervan kunnen wij niet instaan.</a:t>
            </a:r>
          </a:p>
          <a:p>
            <a:r>
              <a:rPr lang="nl-NL"/>
              <a:t>In dit document, de website en disclaimer is Nederlands recht van toepassing. De informatie in dit document en op de website is bedoeld voor mensen die in Nederland wonen en voor bedrijven die in Nederland gevestigd zijn. Bij een woonplaats of vestigingsplaats in het buitenland kunnen andere regels gelden.</a:t>
            </a:r>
          </a:p>
          <a:p>
            <a:r>
              <a:rPr lang="nl-NL"/>
              <a:t>Alle informatie in dit document en op de website (waaronder de vormgeving, huisstijl en logo's) is eigendom van </a:t>
            </a:r>
            <a:r>
              <a:rPr lang="nl-NL" err="1"/>
              <a:t>uNLock</a:t>
            </a:r>
            <a:r>
              <a:rPr lang="nl-NL"/>
              <a:t>. Je mag de informatie in dit document en op de website voor privédoelen gebruiken, onder voorwaarde dat je vermeldt dat je de informatie gevonden hebt in dit document en de website van </a:t>
            </a:r>
            <a:r>
              <a:rPr lang="nl-NL" err="1"/>
              <a:t>uNLock</a:t>
            </a:r>
            <a:r>
              <a:rPr lang="nl-NL"/>
              <a:t> en dat je de informatie ongewijzigd laat. Als je de informatie in dit document en op de website wilt gebruiken voor commerciële doeleinden, moet je daarvoor eerst toestemming aan ons vragen.</a:t>
            </a:r>
          </a:p>
          <a:p>
            <a:r>
              <a:rPr lang="nl-NL" err="1"/>
              <a:t>uNLock</a:t>
            </a:r>
            <a:r>
              <a:rPr lang="nl-NL"/>
              <a:t> behoudt zich het recht voor deze disclaimer aan te passen. De meest actuele disclaimer vind je altijd op deze website.</a:t>
            </a:r>
          </a:p>
          <a:p>
            <a:r>
              <a:rPr lang="nl-NL"/>
              <a:t>Heeft u een klacht of tip? Laat het ons weten via </a:t>
            </a:r>
            <a:r>
              <a:rPr lang="nl-NL">
                <a:hlinkClick r:id="rId3"/>
              </a:rPr>
              <a:t>unlock@dutchblockchaincoalition.org</a:t>
            </a:r>
            <a:br>
              <a:rPr lang="en-US"/>
            </a:br>
            <a:br>
              <a:rPr lang="en-US"/>
            </a:br>
            <a:r>
              <a:rPr lang="nl-NL"/>
              <a:t>Copyright © Stichting </a:t>
            </a:r>
            <a:r>
              <a:rPr lang="nl-NL" err="1"/>
              <a:t>uNLock</a:t>
            </a:r>
            <a:r>
              <a:rPr lang="nl-NL"/>
              <a:t>, alle rechten voorbehouden </a:t>
            </a:r>
            <a:endParaRPr lang="en-US"/>
          </a:p>
        </p:txBody>
      </p:sp>
    </p:spTree>
    <p:extLst>
      <p:ext uri="{BB962C8B-B14F-4D97-AF65-F5344CB8AC3E}">
        <p14:creationId xmlns:p14="http://schemas.microsoft.com/office/powerpoint/2010/main" val="41889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3C5E18-DC14-4033-BE16-363837FD5E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8E3C5E18-DC14-4033-BE16-363837FD5E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A821978-9D17-4849-9ECE-DA69EE552172}"/>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panose="020F0502020204030204" pitchFamily="34" charset="0"/>
              <a:ea typeface="+mn-ea"/>
              <a:cs typeface="Calibri Light" panose="020F0302020204030204" pitchFamily="34" charset="0"/>
              <a:sym typeface="Calibri" panose="020F0502020204030204" pitchFamily="34" charset="0"/>
            </a:endParaRPr>
          </a:p>
        </p:txBody>
      </p:sp>
      <p:sp>
        <p:nvSpPr>
          <p:cNvPr id="128" name="Text Placeholder 22">
            <a:extLst>
              <a:ext uri="{FF2B5EF4-FFF2-40B4-BE49-F238E27FC236}">
                <a16:creationId xmlns:a16="http://schemas.microsoft.com/office/drawing/2014/main" id="{9AAA3B16-BD0F-45A9-B31A-D84CEFF9F791}"/>
              </a:ext>
            </a:extLst>
          </p:cNvPr>
          <p:cNvSpPr>
            <a:spLocks noGrp="1"/>
          </p:cNvSpPr>
          <p:nvPr>
            <p:ph type="body" sz="quarter" idx="13"/>
          </p:nvPr>
        </p:nvSpPr>
        <p:spPr>
          <a:xfrm>
            <a:off x="501650" y="1017360"/>
            <a:ext cx="11188700" cy="647929"/>
          </a:xfrm>
        </p:spPr>
        <p:txBody>
          <a:bodyPr/>
          <a:lstStyle/>
          <a:p>
            <a:r>
              <a:rPr lang="nl-NL"/>
              <a:t>Voor testafname wordt de door VWS vereiste dataset* gehanteerd en voor het testbewijs is gelet op dataminimalisatie alleen een foto, testresultaat en afnamedatum noodzakelijk.</a:t>
            </a:r>
          </a:p>
        </p:txBody>
      </p:sp>
      <p:sp>
        <p:nvSpPr>
          <p:cNvPr id="129" name="Title 5">
            <a:extLst>
              <a:ext uri="{FF2B5EF4-FFF2-40B4-BE49-F238E27FC236}">
                <a16:creationId xmlns:a16="http://schemas.microsoft.com/office/drawing/2014/main" id="{856BD49D-4791-4DBD-9E6D-CC2D86C5AE88}"/>
              </a:ext>
            </a:extLst>
          </p:cNvPr>
          <p:cNvSpPr txBox="1">
            <a:spLocks/>
          </p:cNvSpPr>
          <p:nvPr/>
        </p:nvSpPr>
        <p:spPr bwMode="gray">
          <a:xfrm>
            <a:off x="501650" y="683260"/>
            <a:ext cx="11188700" cy="334099"/>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100" b="0"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Gebruik persoonsgegevens</a:t>
            </a:r>
          </a:p>
        </p:txBody>
      </p:sp>
      <p:sp>
        <p:nvSpPr>
          <p:cNvPr id="21" name="Rectangle 20">
            <a:extLst>
              <a:ext uri="{FF2B5EF4-FFF2-40B4-BE49-F238E27FC236}">
                <a16:creationId xmlns:a16="http://schemas.microsoft.com/office/drawing/2014/main" id="{EBCBDA82-027A-4BC9-91CE-30DCF24C1EA4}"/>
              </a:ext>
            </a:extLst>
          </p:cNvPr>
          <p:cNvSpPr/>
          <p:nvPr/>
        </p:nvSpPr>
        <p:spPr>
          <a:xfrm>
            <a:off x="6308910" y="2250298"/>
            <a:ext cx="2349311" cy="1723595"/>
          </a:xfrm>
          <a:prstGeom prst="rect">
            <a:avLst/>
          </a:prstGeom>
          <a:noFill/>
          <a:ln w="53975"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nl-NL" sz="1400" b="1" i="0" u="none" strike="noStrike" kern="1200" cap="none" spc="0" normalizeH="0" baseline="0">
              <a:ln>
                <a:noFill/>
              </a:ln>
              <a:solidFill>
                <a:srgbClr val="000000"/>
              </a:solidFill>
              <a:effectLst/>
              <a:uLnTx/>
              <a:uFillTx/>
              <a:latin typeface="Open Sans"/>
              <a:ea typeface="+mn-ea"/>
              <a:cs typeface="+mn-cs"/>
            </a:endParaRPr>
          </a:p>
        </p:txBody>
      </p:sp>
      <p:sp>
        <p:nvSpPr>
          <p:cNvPr id="22" name="TextBox 19">
            <a:extLst>
              <a:ext uri="{FF2B5EF4-FFF2-40B4-BE49-F238E27FC236}">
                <a16:creationId xmlns:a16="http://schemas.microsoft.com/office/drawing/2014/main" id="{60F57A79-4CF6-400C-BB61-CA22066F8C57}"/>
              </a:ext>
            </a:extLst>
          </p:cNvPr>
          <p:cNvSpPr txBox="1"/>
          <p:nvPr/>
        </p:nvSpPr>
        <p:spPr>
          <a:xfrm>
            <a:off x="6668579" y="1961459"/>
            <a:ext cx="18217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a:t>DATASET TESTBEWIJS</a:t>
            </a:r>
          </a:p>
        </p:txBody>
      </p:sp>
      <p:sp>
        <p:nvSpPr>
          <p:cNvPr id="23" name="Rectangle 22">
            <a:extLst>
              <a:ext uri="{FF2B5EF4-FFF2-40B4-BE49-F238E27FC236}">
                <a16:creationId xmlns:a16="http://schemas.microsoft.com/office/drawing/2014/main" id="{244C78E7-3A8B-4062-AE60-49036A3B3ADD}"/>
              </a:ext>
            </a:extLst>
          </p:cNvPr>
          <p:cNvSpPr/>
          <p:nvPr/>
        </p:nvSpPr>
        <p:spPr>
          <a:xfrm>
            <a:off x="6931037" y="2377168"/>
            <a:ext cx="1695434" cy="4308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nl-NL" sz="1100" b="1"/>
              <a:t>Resultaat van de COVID-19 test </a:t>
            </a:r>
          </a:p>
        </p:txBody>
      </p:sp>
      <p:sp>
        <p:nvSpPr>
          <p:cNvPr id="24" name="Rectangle 23">
            <a:extLst>
              <a:ext uri="{FF2B5EF4-FFF2-40B4-BE49-F238E27FC236}">
                <a16:creationId xmlns:a16="http://schemas.microsoft.com/office/drawing/2014/main" id="{BB4312DF-D757-4F23-846B-A72BFBFDB706}"/>
              </a:ext>
            </a:extLst>
          </p:cNvPr>
          <p:cNvSpPr/>
          <p:nvPr/>
        </p:nvSpPr>
        <p:spPr>
          <a:xfrm>
            <a:off x="6308910" y="2884835"/>
            <a:ext cx="2349311" cy="1077218"/>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nl-NL" sz="1100">
                <a:ea typeface="Open Sans" panose="020B0606030504020204" pitchFamily="34" charset="0"/>
                <a:cs typeface="Open Sans" panose="020B0606030504020204" pitchFamily="34" charset="0"/>
              </a:rPr>
              <a:t>Digitaal testresultaat bestaat uit:</a:t>
            </a:r>
          </a:p>
          <a:p>
            <a:pPr lvl="0">
              <a:defRPr/>
            </a:pPr>
            <a:endParaRPr lang="nl-NL" sz="1100">
              <a:ea typeface="Open Sans" panose="020B0606030504020204" pitchFamily="34" charset="0"/>
              <a:cs typeface="Open Sans" panose="020B0606030504020204" pitchFamily="34" charset="0"/>
            </a:endParaRPr>
          </a:p>
          <a:p>
            <a:pPr marL="171450" indent="-171450">
              <a:buFont typeface="Arial" panose="020B0604020202020204" pitchFamily="34" charset="0"/>
              <a:buChar char="•"/>
              <a:defRPr/>
            </a:pPr>
            <a:r>
              <a:rPr lang="nl-NL" sz="1050"/>
              <a:t>Koppeling resultaat aan burger (nu: pasfoto)</a:t>
            </a:r>
            <a:endParaRPr lang="nl-NL" sz="1050">
              <a:cs typeface="Calibri"/>
            </a:endParaRPr>
          </a:p>
          <a:p>
            <a:pPr marL="171450" indent="-171450">
              <a:buFont typeface="Arial" panose="020B0604020202020204" pitchFamily="34" charset="0"/>
              <a:buChar char="•"/>
            </a:pPr>
            <a:r>
              <a:rPr lang="nl-NL" sz="1050"/>
              <a:t>Testresultaat</a:t>
            </a:r>
            <a:endParaRPr lang="nl-NL" sz="1050">
              <a:cs typeface="Calibri"/>
            </a:endParaRPr>
          </a:p>
          <a:p>
            <a:pPr marL="171450" indent="-171450">
              <a:buFont typeface="Arial" panose="020B0604020202020204" pitchFamily="34" charset="0"/>
              <a:buChar char="•"/>
            </a:pPr>
            <a:r>
              <a:rPr lang="nl-NL" sz="1050"/>
              <a:t>Datum afname test</a:t>
            </a:r>
            <a:endParaRPr lang="nl-NL"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43AFD4E3-2BC4-4C13-B2F2-7B1934C2DAEB}"/>
              </a:ext>
            </a:extLst>
          </p:cNvPr>
          <p:cNvSpPr/>
          <p:nvPr/>
        </p:nvSpPr>
        <p:spPr>
          <a:xfrm>
            <a:off x="3546249" y="2608614"/>
            <a:ext cx="2349311" cy="2898411"/>
          </a:xfrm>
          <a:prstGeom prst="rect">
            <a:avLst/>
          </a:prstGeom>
          <a:noFill/>
          <a:ln w="539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nl-NL" sz="1400" b="1" i="0" u="none" strike="noStrike" kern="1200" cap="none" spc="0" normalizeH="0" baseline="0">
              <a:ln>
                <a:noFill/>
              </a:ln>
              <a:solidFill>
                <a:srgbClr val="000000"/>
              </a:solidFill>
              <a:effectLst/>
              <a:uLnTx/>
              <a:uFillTx/>
              <a:latin typeface="Open Sans"/>
              <a:ea typeface="+mn-ea"/>
              <a:cs typeface="+mn-cs"/>
            </a:endParaRPr>
          </a:p>
        </p:txBody>
      </p:sp>
      <p:sp>
        <p:nvSpPr>
          <p:cNvPr id="26" name="TextBox 25">
            <a:extLst>
              <a:ext uri="{FF2B5EF4-FFF2-40B4-BE49-F238E27FC236}">
                <a16:creationId xmlns:a16="http://schemas.microsoft.com/office/drawing/2014/main" id="{13FF5560-E221-4FD9-AF05-D826410C3936}"/>
              </a:ext>
            </a:extLst>
          </p:cNvPr>
          <p:cNvSpPr txBox="1"/>
          <p:nvPr/>
        </p:nvSpPr>
        <p:spPr>
          <a:xfrm>
            <a:off x="3487049" y="2003721"/>
            <a:ext cx="730469" cy="5344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5400" b="1" i="1" u="none" strike="noStrike" kern="1200" cap="none" spc="0" normalizeH="0" baseline="0">
                <a:ln>
                  <a:noFill/>
                </a:ln>
                <a:solidFill>
                  <a:schemeClr val="accent6">
                    <a:lumMod val="20000"/>
                    <a:lumOff val="80000"/>
                  </a:schemeClr>
                </a:solidFill>
                <a:effectLst/>
                <a:uLnTx/>
                <a:uFillTx/>
                <a:ea typeface="Arial Hebrew Scholar" charset="-79"/>
                <a:cs typeface="Arial Hebrew Scholar" charset="-79"/>
              </a:rPr>
              <a:t>1</a:t>
            </a:r>
          </a:p>
        </p:txBody>
      </p:sp>
      <p:sp>
        <p:nvSpPr>
          <p:cNvPr id="27" name="TextBox 26">
            <a:extLst>
              <a:ext uri="{FF2B5EF4-FFF2-40B4-BE49-F238E27FC236}">
                <a16:creationId xmlns:a16="http://schemas.microsoft.com/office/drawing/2014/main" id="{C622BB24-E62F-4A54-9CE4-B849580F533E}"/>
              </a:ext>
            </a:extLst>
          </p:cNvPr>
          <p:cNvSpPr txBox="1"/>
          <p:nvPr/>
        </p:nvSpPr>
        <p:spPr>
          <a:xfrm>
            <a:off x="6269777" y="1650692"/>
            <a:ext cx="730469" cy="5344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5400" b="1" i="1">
                <a:solidFill>
                  <a:schemeClr val="accent6">
                    <a:lumMod val="20000"/>
                    <a:lumOff val="80000"/>
                  </a:schemeClr>
                </a:solidFill>
                <a:ea typeface="Arial Hebrew Scholar" charset="-79"/>
                <a:cs typeface="Arial Hebrew Scholar" charset="-79"/>
              </a:rPr>
              <a:t>2</a:t>
            </a:r>
            <a:endParaRPr kumimoji="0" lang="nl-NL" sz="5400" b="1" i="1" u="none" strike="noStrike" kern="1200" cap="none" spc="0" normalizeH="0" baseline="0">
              <a:ln>
                <a:noFill/>
              </a:ln>
              <a:solidFill>
                <a:schemeClr val="accent6">
                  <a:lumMod val="20000"/>
                  <a:lumOff val="80000"/>
                </a:schemeClr>
              </a:solidFill>
              <a:effectLst/>
              <a:uLnTx/>
              <a:uFillTx/>
              <a:ea typeface="Arial Hebrew Scholar" charset="-79"/>
              <a:cs typeface="Arial Hebrew Scholar" charset="-79"/>
            </a:endParaRPr>
          </a:p>
        </p:txBody>
      </p:sp>
      <p:sp>
        <p:nvSpPr>
          <p:cNvPr id="28" name="TextBox 27">
            <a:extLst>
              <a:ext uri="{FF2B5EF4-FFF2-40B4-BE49-F238E27FC236}">
                <a16:creationId xmlns:a16="http://schemas.microsoft.com/office/drawing/2014/main" id="{56D5AB3B-90C6-4D75-839B-2A14ECD483E0}"/>
              </a:ext>
            </a:extLst>
          </p:cNvPr>
          <p:cNvSpPr txBox="1"/>
          <p:nvPr/>
        </p:nvSpPr>
        <p:spPr>
          <a:xfrm>
            <a:off x="3799382" y="2318969"/>
            <a:ext cx="2076058" cy="276999"/>
          </a:xfrm>
          <a:prstGeom prst="rect">
            <a:avLst/>
          </a:prstGeom>
          <a:noFill/>
        </p:spPr>
        <p:txBody>
          <a:bodyPr wrap="square" rtlCol="0">
            <a:spAutoFit/>
          </a:bodyPr>
          <a:lstStyle/>
          <a:p>
            <a:r>
              <a:rPr lang="nl-NL" sz="1200" b="1"/>
              <a:t>DATASET VOOR TESTAFNAME</a:t>
            </a:r>
          </a:p>
        </p:txBody>
      </p:sp>
      <p:sp>
        <p:nvSpPr>
          <p:cNvPr id="29" name="Rectangle 28">
            <a:extLst>
              <a:ext uri="{FF2B5EF4-FFF2-40B4-BE49-F238E27FC236}">
                <a16:creationId xmlns:a16="http://schemas.microsoft.com/office/drawing/2014/main" id="{FEA85BFD-41F3-4ABB-9880-60833F6D3D85}"/>
              </a:ext>
            </a:extLst>
          </p:cNvPr>
          <p:cNvSpPr/>
          <p:nvPr/>
        </p:nvSpPr>
        <p:spPr>
          <a:xfrm>
            <a:off x="4116618" y="2742832"/>
            <a:ext cx="1778942" cy="430887"/>
          </a:xfrm>
          <a:prstGeom prst="rect">
            <a:avLst/>
          </a:prstGeom>
        </p:spPr>
        <p:txBody>
          <a:bodyPr wrap="square">
            <a:spAutoFit/>
          </a:bodyPr>
          <a:lstStyle/>
          <a:p>
            <a:pPr lvl="0">
              <a:defRPr/>
            </a:pPr>
            <a:r>
              <a:rPr lang="nl-NL" altLang="nl-NL" sz="1100" b="1"/>
              <a:t>Verificatie van de identiteit van de burger</a:t>
            </a:r>
            <a:endParaRPr lang="nl-NL" sz="1100" b="1"/>
          </a:p>
        </p:txBody>
      </p:sp>
      <p:sp>
        <p:nvSpPr>
          <p:cNvPr id="30" name="Rectangle 29">
            <a:extLst>
              <a:ext uri="{FF2B5EF4-FFF2-40B4-BE49-F238E27FC236}">
                <a16:creationId xmlns:a16="http://schemas.microsoft.com/office/drawing/2014/main" id="{DD9C39B5-1FF6-43CB-B917-9B99750814CE}"/>
              </a:ext>
            </a:extLst>
          </p:cNvPr>
          <p:cNvSpPr/>
          <p:nvPr/>
        </p:nvSpPr>
        <p:spPr>
          <a:xfrm>
            <a:off x="3546250" y="3242345"/>
            <a:ext cx="2325192" cy="2416046"/>
          </a:xfrm>
          <a:prstGeom prst="rect">
            <a:avLst/>
          </a:prstGeom>
        </p:spPr>
        <p:txBody>
          <a:bodyPr wrap="square" lIns="91440" tIns="45720" rIns="91440" bIns="45720" anchor="t">
            <a:spAutoFit/>
          </a:bodyPr>
          <a:lstStyle/>
          <a:p>
            <a:pPr lvl="0">
              <a:defRPr/>
            </a:pPr>
            <a:r>
              <a:rPr lang="nl-NL" sz="1100"/>
              <a:t>Via de </a:t>
            </a:r>
            <a:r>
              <a:rPr lang="nl-NL" sz="1100" err="1"/>
              <a:t>uNLock</a:t>
            </a:r>
            <a:r>
              <a:rPr lang="nl-NL" sz="1100"/>
              <a:t> wallet levert de burger data aan voor afname van de test. De testafname partij stelt de identiteit vast voorafgaand aan de test. Vanuit de </a:t>
            </a:r>
            <a:r>
              <a:rPr lang="nl-NL" sz="1100" err="1"/>
              <a:t>uNLock</a:t>
            </a:r>
            <a:r>
              <a:rPr lang="nl-NL" sz="1100"/>
              <a:t> wallet wordt de volgende data gedeeld:</a:t>
            </a:r>
          </a:p>
          <a:p>
            <a:pPr lvl="0">
              <a:defRPr/>
            </a:pPr>
            <a:endParaRPr lang="nl-NL" sz="1100"/>
          </a:p>
          <a:p>
            <a:pPr marL="171450" lvl="0" indent="-171450">
              <a:buFont typeface="Arial" panose="020B0604020202020204" pitchFamily="34" charset="0"/>
              <a:buChar char="•"/>
              <a:defRPr/>
            </a:pPr>
            <a:r>
              <a:rPr lang="nl-NL" sz="1050"/>
              <a:t>Pasfoto</a:t>
            </a:r>
            <a:endParaRPr lang="nl-NL" sz="1050">
              <a:cs typeface="Calibri"/>
            </a:endParaRPr>
          </a:p>
          <a:p>
            <a:pPr marL="171450" indent="-171450">
              <a:buFont typeface="Arial" panose="020B0604020202020204" pitchFamily="34" charset="0"/>
              <a:buChar char="•"/>
            </a:pPr>
            <a:r>
              <a:rPr lang="nl-NL" sz="1050"/>
              <a:t>Achternaam</a:t>
            </a:r>
            <a:endParaRPr lang="nl-NL" sz="1050">
              <a:cs typeface="Calibri"/>
            </a:endParaRPr>
          </a:p>
          <a:p>
            <a:pPr marL="171450" indent="-171450">
              <a:buFont typeface="Arial" panose="020B0604020202020204" pitchFamily="34" charset="0"/>
              <a:buChar char="•"/>
            </a:pPr>
            <a:r>
              <a:rPr lang="nl-NL" sz="1050"/>
              <a:t>Voornamen</a:t>
            </a:r>
            <a:endParaRPr lang="nl-NL" sz="1050">
              <a:cs typeface="Calibri"/>
            </a:endParaRPr>
          </a:p>
          <a:p>
            <a:pPr marL="171450" indent="-171450">
              <a:buFont typeface="Arial" panose="020B0604020202020204" pitchFamily="34" charset="0"/>
              <a:buChar char="•"/>
            </a:pPr>
            <a:r>
              <a:rPr lang="nl-NL" sz="1050"/>
              <a:t>Geboortedatum</a:t>
            </a:r>
            <a:endParaRPr lang="nl-NL" sz="1050">
              <a:cs typeface="Calibri"/>
            </a:endParaRPr>
          </a:p>
          <a:p>
            <a:pPr marL="171450" indent="-171450">
              <a:buFont typeface="Arial" panose="020B0604020202020204" pitchFamily="34" charset="0"/>
              <a:buChar char="•"/>
            </a:pPr>
            <a:r>
              <a:rPr lang="nl-NL" sz="1050"/>
              <a:t>Geslacht</a:t>
            </a:r>
            <a:endParaRPr lang="nl-NL" sz="1050">
              <a:cs typeface="Calibri"/>
            </a:endParaRPr>
          </a:p>
          <a:p>
            <a:pPr marL="171450" indent="-171450">
              <a:buFont typeface="Arial" panose="020B0604020202020204" pitchFamily="34" charset="0"/>
              <a:buChar char="•"/>
            </a:pPr>
            <a:r>
              <a:rPr lang="nl-NL" sz="1050"/>
              <a:t>Burgerservicenummer (BSN)</a:t>
            </a:r>
            <a:endParaRPr lang="nl-NL" sz="1050">
              <a:cs typeface="Calibri"/>
            </a:endParaRPr>
          </a:p>
          <a:p>
            <a:pPr lvl="0">
              <a:defRPr/>
            </a:pPr>
            <a:endParaRPr lang="nl-NL"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402">
            <a:extLst>
              <a:ext uri="{FF2B5EF4-FFF2-40B4-BE49-F238E27FC236}">
                <a16:creationId xmlns:a16="http://schemas.microsoft.com/office/drawing/2014/main" id="{B0091A1F-4134-4617-A49C-8D4E0FF396BB}"/>
              </a:ext>
            </a:extLst>
          </p:cNvPr>
          <p:cNvSpPr>
            <a:spLocks noChangeAspect="1" noEditPoints="1"/>
          </p:cNvSpPr>
          <p:nvPr/>
        </p:nvSpPr>
        <p:spPr bwMode="auto">
          <a:xfrm>
            <a:off x="3718327" y="2739356"/>
            <a:ext cx="432303" cy="432303"/>
          </a:xfrm>
          <a:custGeom>
            <a:avLst/>
            <a:gdLst>
              <a:gd name="T0" fmla="*/ 221 w 512"/>
              <a:gd name="T1" fmla="*/ 362 h 512"/>
              <a:gd name="T2" fmla="*/ 280 w 512"/>
              <a:gd name="T3" fmla="*/ 362 h 512"/>
              <a:gd name="T4" fmla="*/ 254 w 512"/>
              <a:gd name="T5" fmla="*/ 388 h 512"/>
              <a:gd name="T6" fmla="*/ 224 w 512"/>
              <a:gd name="T7" fmla="*/ 388 h 512"/>
              <a:gd name="T8" fmla="*/ 218 w 512"/>
              <a:gd name="T9" fmla="*/ 373 h 512"/>
              <a:gd name="T10" fmla="*/ 221 w 512"/>
              <a:gd name="T11" fmla="*/ 362 h 512"/>
              <a:gd name="T12" fmla="*/ 199 w 512"/>
              <a:gd name="T13" fmla="*/ 181 h 512"/>
              <a:gd name="T14" fmla="*/ 260 w 512"/>
              <a:gd name="T15" fmla="*/ 181 h 512"/>
              <a:gd name="T16" fmla="*/ 282 w 512"/>
              <a:gd name="T17" fmla="*/ 159 h 512"/>
              <a:gd name="T18" fmla="*/ 251 w 512"/>
              <a:gd name="T19" fmla="*/ 129 h 512"/>
              <a:gd name="T20" fmla="*/ 199 w 512"/>
              <a:gd name="T21" fmla="*/ 181 h 512"/>
              <a:gd name="T22" fmla="*/ 123 w 512"/>
              <a:gd name="T23" fmla="*/ 257 h 512"/>
              <a:gd name="T24" fmla="*/ 117 w 512"/>
              <a:gd name="T25" fmla="*/ 272 h 512"/>
              <a:gd name="T26" fmla="*/ 123 w 512"/>
              <a:gd name="T27" fmla="*/ 287 h 512"/>
              <a:gd name="T28" fmla="*/ 153 w 512"/>
              <a:gd name="T29" fmla="*/ 287 h 512"/>
              <a:gd name="T30" fmla="*/ 238 w 512"/>
              <a:gd name="T31" fmla="*/ 202 h 512"/>
              <a:gd name="T32" fmla="*/ 178 w 512"/>
              <a:gd name="T33" fmla="*/ 202 h 512"/>
              <a:gd name="T34" fmla="*/ 123 w 512"/>
              <a:gd name="T35" fmla="*/ 257 h 512"/>
              <a:gd name="T36" fmla="*/ 241 w 512"/>
              <a:gd name="T37" fmla="*/ 341 h 512"/>
              <a:gd name="T38" fmla="*/ 301 w 512"/>
              <a:gd name="T39" fmla="*/ 341 h 512"/>
              <a:gd name="T40" fmla="*/ 382 w 512"/>
              <a:gd name="T41" fmla="*/ 260 h 512"/>
              <a:gd name="T42" fmla="*/ 352 w 512"/>
              <a:gd name="T43" fmla="*/ 230 h 512"/>
              <a:gd name="T44" fmla="*/ 241 w 512"/>
              <a:gd name="T45" fmla="*/ 341 h 512"/>
              <a:gd name="T46" fmla="*/ 512 w 512"/>
              <a:gd name="T47" fmla="*/ 256 h 512"/>
              <a:gd name="T48" fmla="*/ 256 w 512"/>
              <a:gd name="T49" fmla="*/ 512 h 512"/>
              <a:gd name="T50" fmla="*/ 0 w 512"/>
              <a:gd name="T51" fmla="*/ 256 h 512"/>
              <a:gd name="T52" fmla="*/ 256 w 512"/>
              <a:gd name="T53" fmla="*/ 0 h 512"/>
              <a:gd name="T54" fmla="*/ 512 w 512"/>
              <a:gd name="T55" fmla="*/ 256 h 512"/>
              <a:gd name="T56" fmla="*/ 168 w 512"/>
              <a:gd name="T57" fmla="*/ 302 h 512"/>
              <a:gd name="T58" fmla="*/ 297 w 512"/>
              <a:gd name="T59" fmla="*/ 174 h 512"/>
              <a:gd name="T60" fmla="*/ 304 w 512"/>
              <a:gd name="T61" fmla="*/ 177 h 512"/>
              <a:gd name="T62" fmla="*/ 312 w 512"/>
              <a:gd name="T63" fmla="*/ 174 h 512"/>
              <a:gd name="T64" fmla="*/ 312 w 512"/>
              <a:gd name="T65" fmla="*/ 159 h 512"/>
              <a:gd name="T66" fmla="*/ 251 w 512"/>
              <a:gd name="T67" fmla="*/ 99 h 512"/>
              <a:gd name="T68" fmla="*/ 236 w 512"/>
              <a:gd name="T69" fmla="*/ 99 h 512"/>
              <a:gd name="T70" fmla="*/ 236 w 512"/>
              <a:gd name="T71" fmla="*/ 114 h 512"/>
              <a:gd name="T72" fmla="*/ 108 w 512"/>
              <a:gd name="T73" fmla="*/ 242 h 512"/>
              <a:gd name="T74" fmla="*/ 108 w 512"/>
              <a:gd name="T75" fmla="*/ 302 h 512"/>
              <a:gd name="T76" fmla="*/ 138 w 512"/>
              <a:gd name="T77" fmla="*/ 315 h 512"/>
              <a:gd name="T78" fmla="*/ 168 w 512"/>
              <a:gd name="T79" fmla="*/ 302 h 512"/>
              <a:gd name="T80" fmla="*/ 413 w 512"/>
              <a:gd name="T81" fmla="*/ 260 h 512"/>
              <a:gd name="T82" fmla="*/ 352 w 512"/>
              <a:gd name="T83" fmla="*/ 200 h 512"/>
              <a:gd name="T84" fmla="*/ 337 w 512"/>
              <a:gd name="T85" fmla="*/ 200 h 512"/>
              <a:gd name="T86" fmla="*/ 337 w 512"/>
              <a:gd name="T87" fmla="*/ 215 h 512"/>
              <a:gd name="T88" fmla="*/ 209 w 512"/>
              <a:gd name="T89" fmla="*/ 343 h 512"/>
              <a:gd name="T90" fmla="*/ 196 w 512"/>
              <a:gd name="T91" fmla="*/ 373 h 512"/>
              <a:gd name="T92" fmla="*/ 209 w 512"/>
              <a:gd name="T93" fmla="*/ 403 h 512"/>
              <a:gd name="T94" fmla="*/ 239 w 512"/>
              <a:gd name="T95" fmla="*/ 416 h 512"/>
              <a:gd name="T96" fmla="*/ 269 w 512"/>
              <a:gd name="T97" fmla="*/ 403 h 512"/>
              <a:gd name="T98" fmla="*/ 397 w 512"/>
              <a:gd name="T99" fmla="*/ 275 h 512"/>
              <a:gd name="T100" fmla="*/ 405 w 512"/>
              <a:gd name="T101" fmla="*/ 278 h 512"/>
              <a:gd name="T102" fmla="*/ 413 w 512"/>
              <a:gd name="T103" fmla="*/ 275 h 512"/>
              <a:gd name="T104" fmla="*/ 413 w 512"/>
              <a:gd name="T105" fmla="*/ 2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21" y="362"/>
                </a:moveTo>
                <a:cubicBezTo>
                  <a:pt x="280" y="362"/>
                  <a:pt x="280" y="362"/>
                  <a:pt x="280" y="362"/>
                </a:cubicBezTo>
                <a:cubicBezTo>
                  <a:pt x="254" y="388"/>
                  <a:pt x="254" y="388"/>
                  <a:pt x="254" y="388"/>
                </a:cubicBezTo>
                <a:cubicBezTo>
                  <a:pt x="246" y="396"/>
                  <a:pt x="232" y="396"/>
                  <a:pt x="224" y="388"/>
                </a:cubicBezTo>
                <a:cubicBezTo>
                  <a:pt x="220" y="384"/>
                  <a:pt x="218" y="379"/>
                  <a:pt x="218" y="373"/>
                </a:cubicBezTo>
                <a:cubicBezTo>
                  <a:pt x="218" y="369"/>
                  <a:pt x="219" y="366"/>
                  <a:pt x="221" y="362"/>
                </a:cubicBezTo>
                <a:close/>
                <a:moveTo>
                  <a:pt x="199" y="181"/>
                </a:moveTo>
                <a:cubicBezTo>
                  <a:pt x="260" y="181"/>
                  <a:pt x="260" y="181"/>
                  <a:pt x="260" y="181"/>
                </a:cubicBezTo>
                <a:cubicBezTo>
                  <a:pt x="282" y="159"/>
                  <a:pt x="282" y="159"/>
                  <a:pt x="282" y="159"/>
                </a:cubicBezTo>
                <a:cubicBezTo>
                  <a:pt x="251" y="129"/>
                  <a:pt x="251" y="129"/>
                  <a:pt x="251" y="129"/>
                </a:cubicBezTo>
                <a:lnTo>
                  <a:pt x="199" y="181"/>
                </a:lnTo>
                <a:close/>
                <a:moveTo>
                  <a:pt x="123" y="257"/>
                </a:moveTo>
                <a:cubicBezTo>
                  <a:pt x="119" y="261"/>
                  <a:pt x="117" y="267"/>
                  <a:pt x="117" y="272"/>
                </a:cubicBezTo>
                <a:cubicBezTo>
                  <a:pt x="117" y="278"/>
                  <a:pt x="119" y="283"/>
                  <a:pt x="123" y="287"/>
                </a:cubicBezTo>
                <a:cubicBezTo>
                  <a:pt x="131" y="295"/>
                  <a:pt x="145" y="295"/>
                  <a:pt x="153" y="287"/>
                </a:cubicBezTo>
                <a:cubicBezTo>
                  <a:pt x="238" y="202"/>
                  <a:pt x="238" y="202"/>
                  <a:pt x="238" y="202"/>
                </a:cubicBezTo>
                <a:cubicBezTo>
                  <a:pt x="178" y="202"/>
                  <a:pt x="178" y="202"/>
                  <a:pt x="178" y="202"/>
                </a:cubicBezTo>
                <a:lnTo>
                  <a:pt x="123" y="257"/>
                </a:lnTo>
                <a:close/>
                <a:moveTo>
                  <a:pt x="241" y="341"/>
                </a:moveTo>
                <a:cubicBezTo>
                  <a:pt x="301" y="341"/>
                  <a:pt x="301" y="341"/>
                  <a:pt x="301" y="341"/>
                </a:cubicBezTo>
                <a:cubicBezTo>
                  <a:pt x="382" y="260"/>
                  <a:pt x="382" y="260"/>
                  <a:pt x="382" y="260"/>
                </a:cubicBezTo>
                <a:cubicBezTo>
                  <a:pt x="352" y="230"/>
                  <a:pt x="352" y="230"/>
                  <a:pt x="352" y="230"/>
                </a:cubicBezTo>
                <a:lnTo>
                  <a:pt x="241"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68" y="302"/>
                </a:moveTo>
                <a:cubicBezTo>
                  <a:pt x="297" y="174"/>
                  <a:pt x="297" y="174"/>
                  <a:pt x="297" y="174"/>
                </a:cubicBezTo>
                <a:cubicBezTo>
                  <a:pt x="299" y="176"/>
                  <a:pt x="302" y="177"/>
                  <a:pt x="304" y="177"/>
                </a:cubicBezTo>
                <a:cubicBezTo>
                  <a:pt x="307" y="177"/>
                  <a:pt x="310" y="176"/>
                  <a:pt x="312" y="174"/>
                </a:cubicBezTo>
                <a:cubicBezTo>
                  <a:pt x="316" y="170"/>
                  <a:pt x="316" y="163"/>
                  <a:pt x="312" y="159"/>
                </a:cubicBezTo>
                <a:cubicBezTo>
                  <a:pt x="251" y="99"/>
                  <a:pt x="251" y="99"/>
                  <a:pt x="251" y="99"/>
                </a:cubicBezTo>
                <a:cubicBezTo>
                  <a:pt x="247" y="95"/>
                  <a:pt x="241" y="95"/>
                  <a:pt x="236" y="99"/>
                </a:cubicBezTo>
                <a:cubicBezTo>
                  <a:pt x="232" y="103"/>
                  <a:pt x="232" y="110"/>
                  <a:pt x="236" y="114"/>
                </a:cubicBezTo>
                <a:cubicBezTo>
                  <a:pt x="108" y="242"/>
                  <a:pt x="108" y="242"/>
                  <a:pt x="108" y="242"/>
                </a:cubicBezTo>
                <a:cubicBezTo>
                  <a:pt x="92" y="259"/>
                  <a:pt x="92" y="286"/>
                  <a:pt x="108" y="302"/>
                </a:cubicBezTo>
                <a:cubicBezTo>
                  <a:pt x="116" y="311"/>
                  <a:pt x="127" y="315"/>
                  <a:pt x="138" y="315"/>
                </a:cubicBezTo>
                <a:cubicBezTo>
                  <a:pt x="150" y="315"/>
                  <a:pt x="160" y="311"/>
                  <a:pt x="168" y="302"/>
                </a:cubicBezTo>
                <a:close/>
                <a:moveTo>
                  <a:pt x="413" y="260"/>
                </a:moveTo>
                <a:cubicBezTo>
                  <a:pt x="352" y="200"/>
                  <a:pt x="352" y="200"/>
                  <a:pt x="352" y="200"/>
                </a:cubicBezTo>
                <a:cubicBezTo>
                  <a:pt x="348" y="195"/>
                  <a:pt x="341" y="195"/>
                  <a:pt x="337" y="200"/>
                </a:cubicBezTo>
                <a:cubicBezTo>
                  <a:pt x="333" y="204"/>
                  <a:pt x="333" y="210"/>
                  <a:pt x="337" y="215"/>
                </a:cubicBezTo>
                <a:cubicBezTo>
                  <a:pt x="209" y="343"/>
                  <a:pt x="209" y="343"/>
                  <a:pt x="209" y="343"/>
                </a:cubicBezTo>
                <a:cubicBezTo>
                  <a:pt x="201" y="351"/>
                  <a:pt x="196" y="362"/>
                  <a:pt x="196" y="373"/>
                </a:cubicBezTo>
                <a:cubicBezTo>
                  <a:pt x="196" y="384"/>
                  <a:pt x="201" y="395"/>
                  <a:pt x="209" y="403"/>
                </a:cubicBezTo>
                <a:cubicBezTo>
                  <a:pt x="217" y="411"/>
                  <a:pt x="228" y="416"/>
                  <a:pt x="239" y="416"/>
                </a:cubicBezTo>
                <a:cubicBezTo>
                  <a:pt x="250" y="416"/>
                  <a:pt x="261" y="411"/>
                  <a:pt x="269" y="403"/>
                </a:cubicBezTo>
                <a:cubicBezTo>
                  <a:pt x="397" y="275"/>
                  <a:pt x="397" y="275"/>
                  <a:pt x="397" y="275"/>
                </a:cubicBezTo>
                <a:cubicBezTo>
                  <a:pt x="400" y="277"/>
                  <a:pt x="402" y="278"/>
                  <a:pt x="405" y="278"/>
                </a:cubicBezTo>
                <a:cubicBezTo>
                  <a:pt x="408" y="278"/>
                  <a:pt x="410" y="277"/>
                  <a:pt x="413" y="275"/>
                </a:cubicBezTo>
                <a:cubicBezTo>
                  <a:pt x="417" y="271"/>
                  <a:pt x="417" y="264"/>
                  <a:pt x="413" y="260"/>
                </a:cubicBezTo>
                <a:close/>
              </a:path>
            </a:pathLst>
          </a:custGeom>
          <a:solidFill>
            <a:srgbClr val="FCD20B"/>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456999"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mj-lt"/>
            </a:endParaRPr>
          </a:p>
        </p:txBody>
      </p:sp>
      <p:sp>
        <p:nvSpPr>
          <p:cNvPr id="32" name="Freeform 355">
            <a:extLst>
              <a:ext uri="{FF2B5EF4-FFF2-40B4-BE49-F238E27FC236}">
                <a16:creationId xmlns:a16="http://schemas.microsoft.com/office/drawing/2014/main" id="{4E638222-5853-409F-8F88-C8EAAD4D15E9}"/>
              </a:ext>
            </a:extLst>
          </p:cNvPr>
          <p:cNvSpPr>
            <a:spLocks noChangeAspect="1" noEditPoints="1"/>
          </p:cNvSpPr>
          <p:nvPr/>
        </p:nvSpPr>
        <p:spPr bwMode="auto">
          <a:xfrm>
            <a:off x="6476730" y="2371593"/>
            <a:ext cx="432000" cy="432000"/>
          </a:xfrm>
          <a:custGeom>
            <a:avLst/>
            <a:gdLst>
              <a:gd name="T0" fmla="*/ 320 w 512"/>
              <a:gd name="T1" fmla="*/ 192 h 512"/>
              <a:gd name="T2" fmla="*/ 181 w 512"/>
              <a:gd name="T3" fmla="*/ 181 h 512"/>
              <a:gd name="T4" fmla="*/ 117 w 512"/>
              <a:gd name="T5" fmla="*/ 170 h 512"/>
              <a:gd name="T6" fmla="*/ 394 w 512"/>
              <a:gd name="T7" fmla="*/ 352 h 512"/>
              <a:gd name="T8" fmla="*/ 330 w 512"/>
              <a:gd name="T9" fmla="*/ 170 h 512"/>
              <a:gd name="T10" fmla="*/ 234 w 512"/>
              <a:gd name="T11" fmla="*/ 298 h 512"/>
              <a:gd name="T12" fmla="*/ 149 w 512"/>
              <a:gd name="T13" fmla="*/ 309 h 512"/>
              <a:gd name="T14" fmla="*/ 138 w 512"/>
              <a:gd name="T15" fmla="*/ 224 h 512"/>
              <a:gd name="T16" fmla="*/ 224 w 512"/>
              <a:gd name="T17" fmla="*/ 213 h 512"/>
              <a:gd name="T18" fmla="*/ 234 w 512"/>
              <a:gd name="T19" fmla="*/ 298 h 512"/>
              <a:gd name="T20" fmla="*/ 277 w 512"/>
              <a:gd name="T21" fmla="*/ 320 h 512"/>
              <a:gd name="T22" fmla="*/ 277 w 512"/>
              <a:gd name="T23" fmla="*/ 298 h 512"/>
              <a:gd name="T24" fmla="*/ 373 w 512"/>
              <a:gd name="T25" fmla="*/ 309 h 512"/>
              <a:gd name="T26" fmla="*/ 362 w 512"/>
              <a:gd name="T27" fmla="*/ 277 h 512"/>
              <a:gd name="T28" fmla="*/ 266 w 512"/>
              <a:gd name="T29" fmla="*/ 266 h 512"/>
              <a:gd name="T30" fmla="*/ 362 w 512"/>
              <a:gd name="T31" fmla="*/ 256 h 512"/>
              <a:gd name="T32" fmla="*/ 362 w 512"/>
              <a:gd name="T33" fmla="*/ 277 h 512"/>
              <a:gd name="T34" fmla="*/ 362 w 512"/>
              <a:gd name="T35" fmla="*/ 234 h 512"/>
              <a:gd name="T36" fmla="*/ 266 w 512"/>
              <a:gd name="T37" fmla="*/ 224 h 512"/>
              <a:gd name="T38" fmla="*/ 362 w 512"/>
              <a:gd name="T39" fmla="*/ 213 h 512"/>
              <a:gd name="T40" fmla="*/ 160 w 512"/>
              <a:gd name="T41" fmla="*/ 234 h 512"/>
              <a:gd name="T42" fmla="*/ 213 w 512"/>
              <a:gd name="T43" fmla="*/ 288 h 512"/>
              <a:gd name="T44" fmla="*/ 160 w 512"/>
              <a:gd name="T45" fmla="*/ 234 h 512"/>
              <a:gd name="T46" fmla="*/ 0 w 512"/>
              <a:gd name="T47" fmla="*/ 256 h 512"/>
              <a:gd name="T48" fmla="*/ 512 w 512"/>
              <a:gd name="T49" fmla="*/ 256 h 512"/>
              <a:gd name="T50" fmla="*/ 416 w 512"/>
              <a:gd name="T51" fmla="*/ 362 h 512"/>
              <a:gd name="T52" fmla="*/ 106 w 512"/>
              <a:gd name="T53" fmla="*/ 373 h 512"/>
              <a:gd name="T54" fmla="*/ 96 w 512"/>
              <a:gd name="T55" fmla="*/ 160 h 512"/>
              <a:gd name="T56" fmla="*/ 181 w 512"/>
              <a:gd name="T57" fmla="*/ 149 h 512"/>
              <a:gd name="T58" fmla="*/ 192 w 512"/>
              <a:gd name="T59" fmla="*/ 128 h 512"/>
              <a:gd name="T60" fmla="*/ 330 w 512"/>
              <a:gd name="T61" fmla="*/ 138 h 512"/>
              <a:gd name="T62" fmla="*/ 405 w 512"/>
              <a:gd name="T63" fmla="*/ 149 h 512"/>
              <a:gd name="T64" fmla="*/ 416 w 512"/>
              <a:gd name="T65" fmla="*/ 362 h 512"/>
              <a:gd name="T66" fmla="*/ 202 w 512"/>
              <a:gd name="T67" fmla="*/ 170 h 512"/>
              <a:gd name="T68" fmla="*/ 202 w 512"/>
              <a:gd name="T69" fmla="*/ 160 h 512"/>
              <a:gd name="T70" fmla="*/ 202 w 512"/>
              <a:gd name="T71" fmla="*/ 149 h 512"/>
              <a:gd name="T72" fmla="*/ 309 w 512"/>
              <a:gd name="T73"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330" y="181"/>
                </a:moveTo>
                <a:cubicBezTo>
                  <a:pt x="330" y="187"/>
                  <a:pt x="326" y="192"/>
                  <a:pt x="320" y="192"/>
                </a:cubicBezTo>
                <a:cubicBezTo>
                  <a:pt x="192" y="192"/>
                  <a:pt x="192" y="192"/>
                  <a:pt x="192" y="192"/>
                </a:cubicBezTo>
                <a:cubicBezTo>
                  <a:pt x="186" y="192"/>
                  <a:pt x="181" y="187"/>
                  <a:pt x="181" y="181"/>
                </a:cubicBezTo>
                <a:cubicBezTo>
                  <a:pt x="181" y="170"/>
                  <a:pt x="181" y="170"/>
                  <a:pt x="181" y="170"/>
                </a:cubicBezTo>
                <a:cubicBezTo>
                  <a:pt x="117" y="170"/>
                  <a:pt x="117" y="170"/>
                  <a:pt x="117" y="170"/>
                </a:cubicBezTo>
                <a:cubicBezTo>
                  <a:pt x="117" y="352"/>
                  <a:pt x="117" y="352"/>
                  <a:pt x="117" y="352"/>
                </a:cubicBezTo>
                <a:cubicBezTo>
                  <a:pt x="394" y="352"/>
                  <a:pt x="394" y="352"/>
                  <a:pt x="394" y="352"/>
                </a:cubicBezTo>
                <a:cubicBezTo>
                  <a:pt x="394" y="170"/>
                  <a:pt x="394" y="170"/>
                  <a:pt x="394" y="170"/>
                </a:cubicBezTo>
                <a:cubicBezTo>
                  <a:pt x="330" y="170"/>
                  <a:pt x="330" y="170"/>
                  <a:pt x="330" y="170"/>
                </a:cubicBezTo>
                <a:lnTo>
                  <a:pt x="330" y="181"/>
                </a:lnTo>
                <a:close/>
                <a:moveTo>
                  <a:pt x="234" y="298"/>
                </a:moveTo>
                <a:cubicBezTo>
                  <a:pt x="234" y="304"/>
                  <a:pt x="230" y="309"/>
                  <a:pt x="224" y="309"/>
                </a:cubicBezTo>
                <a:cubicBezTo>
                  <a:pt x="149" y="309"/>
                  <a:pt x="149" y="309"/>
                  <a:pt x="149" y="309"/>
                </a:cubicBezTo>
                <a:cubicBezTo>
                  <a:pt x="143" y="309"/>
                  <a:pt x="138" y="304"/>
                  <a:pt x="138" y="298"/>
                </a:cubicBezTo>
                <a:cubicBezTo>
                  <a:pt x="138" y="224"/>
                  <a:pt x="138" y="224"/>
                  <a:pt x="138" y="224"/>
                </a:cubicBezTo>
                <a:cubicBezTo>
                  <a:pt x="138" y="218"/>
                  <a:pt x="143" y="213"/>
                  <a:pt x="149" y="213"/>
                </a:cubicBezTo>
                <a:cubicBezTo>
                  <a:pt x="224" y="213"/>
                  <a:pt x="224" y="213"/>
                  <a:pt x="224" y="213"/>
                </a:cubicBezTo>
                <a:cubicBezTo>
                  <a:pt x="230" y="213"/>
                  <a:pt x="234" y="218"/>
                  <a:pt x="234" y="224"/>
                </a:cubicBezTo>
                <a:lnTo>
                  <a:pt x="234" y="298"/>
                </a:lnTo>
                <a:close/>
                <a:moveTo>
                  <a:pt x="362" y="320"/>
                </a:moveTo>
                <a:cubicBezTo>
                  <a:pt x="277" y="320"/>
                  <a:pt x="277" y="320"/>
                  <a:pt x="277" y="320"/>
                </a:cubicBezTo>
                <a:cubicBezTo>
                  <a:pt x="271" y="320"/>
                  <a:pt x="266" y="315"/>
                  <a:pt x="266" y="309"/>
                </a:cubicBezTo>
                <a:cubicBezTo>
                  <a:pt x="266" y="303"/>
                  <a:pt x="271" y="298"/>
                  <a:pt x="277" y="298"/>
                </a:cubicBezTo>
                <a:cubicBezTo>
                  <a:pt x="362" y="298"/>
                  <a:pt x="362" y="298"/>
                  <a:pt x="362" y="298"/>
                </a:cubicBezTo>
                <a:cubicBezTo>
                  <a:pt x="368" y="298"/>
                  <a:pt x="373" y="303"/>
                  <a:pt x="373" y="309"/>
                </a:cubicBezTo>
                <a:cubicBezTo>
                  <a:pt x="373" y="315"/>
                  <a:pt x="368" y="320"/>
                  <a:pt x="362" y="320"/>
                </a:cubicBezTo>
                <a:close/>
                <a:moveTo>
                  <a:pt x="362" y="277"/>
                </a:moveTo>
                <a:cubicBezTo>
                  <a:pt x="277" y="277"/>
                  <a:pt x="277" y="277"/>
                  <a:pt x="277" y="277"/>
                </a:cubicBezTo>
                <a:cubicBezTo>
                  <a:pt x="271" y="277"/>
                  <a:pt x="266" y="272"/>
                  <a:pt x="266" y="266"/>
                </a:cubicBezTo>
                <a:cubicBezTo>
                  <a:pt x="266" y="260"/>
                  <a:pt x="271" y="256"/>
                  <a:pt x="277" y="256"/>
                </a:cubicBezTo>
                <a:cubicBezTo>
                  <a:pt x="362" y="256"/>
                  <a:pt x="362" y="256"/>
                  <a:pt x="362" y="256"/>
                </a:cubicBezTo>
                <a:cubicBezTo>
                  <a:pt x="368" y="256"/>
                  <a:pt x="373" y="260"/>
                  <a:pt x="373" y="266"/>
                </a:cubicBezTo>
                <a:cubicBezTo>
                  <a:pt x="373" y="272"/>
                  <a:pt x="368" y="277"/>
                  <a:pt x="362" y="277"/>
                </a:cubicBezTo>
                <a:close/>
                <a:moveTo>
                  <a:pt x="373" y="224"/>
                </a:moveTo>
                <a:cubicBezTo>
                  <a:pt x="373" y="230"/>
                  <a:pt x="368" y="234"/>
                  <a:pt x="362" y="234"/>
                </a:cubicBezTo>
                <a:cubicBezTo>
                  <a:pt x="277" y="234"/>
                  <a:pt x="277" y="234"/>
                  <a:pt x="277" y="234"/>
                </a:cubicBezTo>
                <a:cubicBezTo>
                  <a:pt x="271" y="234"/>
                  <a:pt x="266" y="230"/>
                  <a:pt x="266" y="224"/>
                </a:cubicBezTo>
                <a:cubicBezTo>
                  <a:pt x="266" y="218"/>
                  <a:pt x="271" y="213"/>
                  <a:pt x="277" y="213"/>
                </a:cubicBezTo>
                <a:cubicBezTo>
                  <a:pt x="362" y="213"/>
                  <a:pt x="362" y="213"/>
                  <a:pt x="362" y="213"/>
                </a:cubicBezTo>
                <a:cubicBezTo>
                  <a:pt x="368" y="213"/>
                  <a:pt x="373" y="218"/>
                  <a:pt x="373" y="224"/>
                </a:cubicBezTo>
                <a:close/>
                <a:moveTo>
                  <a:pt x="160" y="234"/>
                </a:moveTo>
                <a:cubicBezTo>
                  <a:pt x="213" y="234"/>
                  <a:pt x="213" y="234"/>
                  <a:pt x="213" y="234"/>
                </a:cubicBezTo>
                <a:cubicBezTo>
                  <a:pt x="213" y="288"/>
                  <a:pt x="213" y="288"/>
                  <a:pt x="213" y="288"/>
                </a:cubicBezTo>
                <a:cubicBezTo>
                  <a:pt x="160" y="288"/>
                  <a:pt x="160" y="288"/>
                  <a:pt x="160" y="288"/>
                </a:cubicBezTo>
                <a:lnTo>
                  <a:pt x="160" y="234"/>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60"/>
                  <a:pt x="96" y="160"/>
                  <a:pt x="96" y="160"/>
                </a:cubicBezTo>
                <a:cubicBezTo>
                  <a:pt x="96" y="154"/>
                  <a:pt x="100" y="149"/>
                  <a:pt x="106" y="149"/>
                </a:cubicBezTo>
                <a:cubicBezTo>
                  <a:pt x="181" y="149"/>
                  <a:pt x="181" y="149"/>
                  <a:pt x="181" y="149"/>
                </a:cubicBezTo>
                <a:cubicBezTo>
                  <a:pt x="181" y="138"/>
                  <a:pt x="181" y="138"/>
                  <a:pt x="181" y="138"/>
                </a:cubicBezTo>
                <a:cubicBezTo>
                  <a:pt x="181" y="132"/>
                  <a:pt x="186" y="128"/>
                  <a:pt x="192" y="128"/>
                </a:cubicBezTo>
                <a:cubicBezTo>
                  <a:pt x="320" y="128"/>
                  <a:pt x="320" y="128"/>
                  <a:pt x="320" y="128"/>
                </a:cubicBezTo>
                <a:cubicBezTo>
                  <a:pt x="326" y="128"/>
                  <a:pt x="330" y="132"/>
                  <a:pt x="330" y="138"/>
                </a:cubicBezTo>
                <a:cubicBezTo>
                  <a:pt x="330" y="149"/>
                  <a:pt x="330" y="149"/>
                  <a:pt x="330" y="149"/>
                </a:cubicBezTo>
                <a:cubicBezTo>
                  <a:pt x="405" y="149"/>
                  <a:pt x="405" y="149"/>
                  <a:pt x="405" y="149"/>
                </a:cubicBezTo>
                <a:cubicBezTo>
                  <a:pt x="411" y="149"/>
                  <a:pt x="416" y="154"/>
                  <a:pt x="416" y="160"/>
                </a:cubicBezTo>
                <a:lnTo>
                  <a:pt x="416" y="362"/>
                </a:lnTo>
                <a:close/>
                <a:moveTo>
                  <a:pt x="309" y="170"/>
                </a:moveTo>
                <a:cubicBezTo>
                  <a:pt x="202" y="170"/>
                  <a:pt x="202" y="170"/>
                  <a:pt x="202" y="170"/>
                </a:cubicBezTo>
                <a:cubicBezTo>
                  <a:pt x="202" y="160"/>
                  <a:pt x="202" y="160"/>
                  <a:pt x="202" y="160"/>
                </a:cubicBezTo>
                <a:cubicBezTo>
                  <a:pt x="202" y="160"/>
                  <a:pt x="202" y="160"/>
                  <a:pt x="202" y="160"/>
                </a:cubicBezTo>
                <a:cubicBezTo>
                  <a:pt x="202" y="160"/>
                  <a:pt x="202" y="160"/>
                  <a:pt x="202" y="160"/>
                </a:cubicBezTo>
                <a:cubicBezTo>
                  <a:pt x="202" y="149"/>
                  <a:pt x="202" y="149"/>
                  <a:pt x="202" y="149"/>
                </a:cubicBezTo>
                <a:cubicBezTo>
                  <a:pt x="309" y="149"/>
                  <a:pt x="309" y="149"/>
                  <a:pt x="309" y="149"/>
                </a:cubicBezTo>
                <a:lnTo>
                  <a:pt x="309"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Rounded Rectangular Callout 2">
            <a:extLst>
              <a:ext uri="{FF2B5EF4-FFF2-40B4-BE49-F238E27FC236}">
                <a16:creationId xmlns:a16="http://schemas.microsoft.com/office/drawing/2014/main" id="{12A444FD-854D-4CAA-8C78-FC811ED40CFD}"/>
              </a:ext>
            </a:extLst>
          </p:cNvPr>
          <p:cNvSpPr/>
          <p:nvPr/>
        </p:nvSpPr>
        <p:spPr bwMode="gray">
          <a:xfrm flipH="1">
            <a:off x="479421" y="2810468"/>
            <a:ext cx="2825555" cy="2533714"/>
          </a:xfrm>
          <a:prstGeom prst="wedgeRectCallout">
            <a:avLst>
              <a:gd name="adj1" fmla="val -62520"/>
              <a:gd name="adj2" fmla="val 21025"/>
            </a:avLst>
          </a:prstGeom>
          <a:solidFill>
            <a:schemeClr val="bg1">
              <a:lumMod val="95000"/>
            </a:schemeClr>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nl-NL" sz="1050" dirty="0"/>
              <a:t>Gelet op de verplichte melding op grond van de wet publieke gezondheid moet de testafname partij een registratie bijhouden van burgers die getest zijn. Daarbij dienen naast de contactgegevens (NAW, emailadres en telefoonnummer) de volgende gegevens te worden vastgelegd:</a:t>
            </a:r>
          </a:p>
          <a:p>
            <a:pPr>
              <a:lnSpc>
                <a:spcPct val="106000"/>
              </a:lnSpc>
              <a:buFont typeface="Wingdings 2" pitchFamily="18" charset="2"/>
              <a:buNone/>
            </a:pPr>
            <a:endParaRPr lang="nl-NL" sz="1050" b="1" dirty="0"/>
          </a:p>
          <a:p>
            <a:pPr>
              <a:lnSpc>
                <a:spcPct val="106000"/>
              </a:lnSpc>
              <a:buFont typeface="Wingdings 2" pitchFamily="18" charset="2"/>
              <a:buNone/>
            </a:pPr>
            <a:r>
              <a:rPr lang="nl-NL" sz="1050" b="1" dirty="0"/>
              <a:t>Pasfoto is geen gegeven dat hoeft te worden vastgelegd, maar wordt vastgelegd om op koppeling tussen burger en testresultaat te leggen. Voor nu is daarmee gekozen voor de pasfoto, dat zou mogelijk ook op een andere manier kunnen.*</a:t>
            </a:r>
          </a:p>
        </p:txBody>
      </p:sp>
      <p:sp>
        <p:nvSpPr>
          <p:cNvPr id="34" name="Rounded Rectangular Callout 2">
            <a:extLst>
              <a:ext uri="{FF2B5EF4-FFF2-40B4-BE49-F238E27FC236}">
                <a16:creationId xmlns:a16="http://schemas.microsoft.com/office/drawing/2014/main" id="{EF33EAF7-6B3C-47DF-9DE6-53F3720F6F24}"/>
              </a:ext>
            </a:extLst>
          </p:cNvPr>
          <p:cNvSpPr/>
          <p:nvPr/>
        </p:nvSpPr>
        <p:spPr bwMode="gray">
          <a:xfrm>
            <a:off x="8866868" y="2299355"/>
            <a:ext cx="2823482" cy="3479410"/>
          </a:xfrm>
          <a:prstGeom prst="wedgeRectCallout">
            <a:avLst>
              <a:gd name="adj1" fmla="val -62814"/>
              <a:gd name="adj2" fmla="val -23221"/>
            </a:avLst>
          </a:prstGeom>
          <a:solidFill>
            <a:schemeClr val="bg1">
              <a:lumMod val="95000"/>
            </a:schemeClr>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l-NL" sz="1050" dirty="0"/>
          </a:p>
          <a:p>
            <a:pPr>
              <a:lnSpc>
                <a:spcPct val="106000"/>
              </a:lnSpc>
              <a:buFont typeface="Wingdings 2" pitchFamily="18" charset="2"/>
              <a:buNone/>
            </a:pPr>
            <a:r>
              <a:rPr lang="nl-NL" sz="1050" dirty="0"/>
              <a:t>Belangrijke uitgangspunten voor het tonen van testresultaten:</a:t>
            </a:r>
          </a:p>
          <a:p>
            <a:pPr>
              <a:lnSpc>
                <a:spcPct val="106000"/>
              </a:lnSpc>
              <a:buFont typeface="Wingdings 2" pitchFamily="18" charset="2"/>
              <a:buNone/>
            </a:pPr>
            <a:endParaRPr lang="nl-NL" sz="1050" dirty="0"/>
          </a:p>
          <a:p>
            <a:pPr marL="171450" indent="-171450">
              <a:lnSpc>
                <a:spcPct val="106000"/>
              </a:lnSpc>
              <a:buFont typeface="Arial" panose="020B0604020202020204" pitchFamily="34" charset="0"/>
              <a:buChar char="•"/>
            </a:pPr>
            <a:r>
              <a:rPr lang="nl-NL" sz="1050" dirty="0"/>
              <a:t>Data die getoond wordt </a:t>
            </a:r>
            <a:r>
              <a:rPr lang="nl-NL" sz="1050" b="1" dirty="0"/>
              <a:t>zo veel mogelijk minimaliseren</a:t>
            </a:r>
            <a:r>
              <a:rPr lang="nl-NL" sz="1050" dirty="0"/>
              <a:t> om de privacy van de burger te beschermen</a:t>
            </a:r>
          </a:p>
          <a:p>
            <a:pPr marL="171450" indent="-171450">
              <a:lnSpc>
                <a:spcPct val="106000"/>
              </a:lnSpc>
              <a:buFont typeface="Arial" panose="020B0604020202020204" pitchFamily="34" charset="0"/>
              <a:buChar char="•"/>
            </a:pPr>
            <a:r>
              <a:rPr lang="nl-NL" sz="1050" b="1" dirty="0"/>
              <a:t>Identificerend gegeven koppelen </a:t>
            </a:r>
            <a:r>
              <a:rPr lang="nl-NL" sz="1050" dirty="0"/>
              <a:t>aan de testuitslag </a:t>
            </a:r>
            <a:r>
              <a:rPr lang="nl-NL" sz="1050" b="1" dirty="0"/>
              <a:t>om fraude te voorkomen </a:t>
            </a:r>
            <a:r>
              <a:rPr lang="nl-NL" sz="1050" dirty="0"/>
              <a:t>(dus testuitslag niet koppelen aan telefoon (want telefoons kun je uitwisselen) maar in de testuitslag zelf zit het identificerend gegeven.</a:t>
            </a:r>
          </a:p>
          <a:p>
            <a:pPr marL="171450" indent="-171450">
              <a:lnSpc>
                <a:spcPct val="106000"/>
              </a:lnSpc>
              <a:buFont typeface="Arial" panose="020B0604020202020204" pitchFamily="34" charset="0"/>
              <a:buChar char="•"/>
            </a:pPr>
            <a:r>
              <a:rPr lang="nl-NL" sz="1050" dirty="0"/>
              <a:t>Om identificatie met ID document bij toegangscontrole te voorkomen (kost veel te veel tijd bij toegangscontrole en is weer een ingreep op de privacy van de burger) is bij de </a:t>
            </a:r>
            <a:r>
              <a:rPr lang="nl-NL" sz="1050" dirty="0" err="1"/>
              <a:t>Fieldlab</a:t>
            </a:r>
            <a:r>
              <a:rPr lang="nl-NL" sz="1050" dirty="0"/>
              <a:t> pilots gekozen voor het tonen van </a:t>
            </a:r>
            <a:r>
              <a:rPr lang="nl-NL" sz="1050" b="1" dirty="0"/>
              <a:t>alleen de pasfoto</a:t>
            </a:r>
            <a:r>
              <a:rPr lang="nl-NL" sz="1050" dirty="0"/>
              <a:t> die gekoppeld wordt aan het testbewijs op basis van de identificatie die plaatsgevonden heeft bij afname van de test</a:t>
            </a:r>
            <a:endParaRPr lang="nl-NL" sz="1050" b="1" dirty="0"/>
          </a:p>
          <a:p>
            <a:pPr>
              <a:lnSpc>
                <a:spcPct val="106000"/>
              </a:lnSpc>
              <a:buFont typeface="Wingdings 2" pitchFamily="18" charset="2"/>
              <a:buNone/>
            </a:pPr>
            <a:endParaRPr lang="nl-NL" sz="1050" dirty="0"/>
          </a:p>
        </p:txBody>
      </p:sp>
      <p:sp>
        <p:nvSpPr>
          <p:cNvPr id="35" name="Rectangle 34">
            <a:extLst>
              <a:ext uri="{FF2B5EF4-FFF2-40B4-BE49-F238E27FC236}">
                <a16:creationId xmlns:a16="http://schemas.microsoft.com/office/drawing/2014/main" id="{33D74DD6-9F53-4644-BCE6-C8A783422BA5}"/>
              </a:ext>
            </a:extLst>
          </p:cNvPr>
          <p:cNvSpPr/>
          <p:nvPr/>
        </p:nvSpPr>
        <p:spPr>
          <a:xfrm>
            <a:off x="479421" y="6139949"/>
            <a:ext cx="11505701" cy="230832"/>
          </a:xfrm>
          <a:prstGeom prst="rect">
            <a:avLst/>
          </a:prstGeom>
        </p:spPr>
        <p:txBody>
          <a:bodyPr wrap="square">
            <a:spAutoFit/>
          </a:bodyPr>
          <a:lstStyle/>
          <a:p>
            <a:r>
              <a:rPr lang="nl-NL" sz="900">
                <a:solidFill>
                  <a:srgbClr val="000000"/>
                </a:solidFill>
                <a:latin typeface="Verdana" panose="020B0604030504040204" pitchFamily="34" charset="0"/>
              </a:rPr>
              <a:t>*Zie document: </a:t>
            </a:r>
            <a:r>
              <a:rPr lang="nl-NL" sz="900" i="1">
                <a:solidFill>
                  <a:srgbClr val="000000"/>
                </a:solidFill>
                <a:latin typeface="Verdana" panose="020B0604030504040204" pitchFamily="34" charset="0"/>
              </a:rPr>
              <a:t>Uitgangspunten voor inzet testen op COVID-19 (waaronder antigeen(snel)testen) buiten de GGD-testlocaties – versie 1.0 </a:t>
            </a:r>
            <a:endParaRPr lang="nl-NL" sz="900" i="1"/>
          </a:p>
        </p:txBody>
      </p:sp>
      <p:sp>
        <p:nvSpPr>
          <p:cNvPr id="36" name="Rectangle 35">
            <a:extLst>
              <a:ext uri="{FF2B5EF4-FFF2-40B4-BE49-F238E27FC236}">
                <a16:creationId xmlns:a16="http://schemas.microsoft.com/office/drawing/2014/main" id="{6ECA5D63-30A4-4EE3-84E2-9E98F9ABF916}"/>
              </a:ext>
            </a:extLst>
          </p:cNvPr>
          <p:cNvSpPr/>
          <p:nvPr/>
        </p:nvSpPr>
        <p:spPr>
          <a:xfrm>
            <a:off x="6320560" y="4492590"/>
            <a:ext cx="2349311" cy="1293045"/>
          </a:xfrm>
          <a:prstGeom prst="rect">
            <a:avLst/>
          </a:prstGeom>
          <a:noFill/>
          <a:ln w="53975"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nl-NL" sz="1400" b="1" i="0" u="none" strike="noStrike" kern="1200" cap="none" spc="0" normalizeH="0" baseline="0">
              <a:ln>
                <a:noFill/>
              </a:ln>
              <a:solidFill>
                <a:srgbClr val="000000"/>
              </a:solidFill>
              <a:effectLst/>
              <a:uLnTx/>
              <a:uFillTx/>
              <a:latin typeface="Open Sans"/>
              <a:ea typeface="+mn-ea"/>
              <a:cs typeface="+mn-cs"/>
            </a:endParaRPr>
          </a:p>
        </p:txBody>
      </p:sp>
      <p:sp>
        <p:nvSpPr>
          <p:cNvPr id="37" name="TextBox 19">
            <a:extLst>
              <a:ext uri="{FF2B5EF4-FFF2-40B4-BE49-F238E27FC236}">
                <a16:creationId xmlns:a16="http://schemas.microsoft.com/office/drawing/2014/main" id="{613F746F-E6F0-4A23-9477-EC93521F6DB1}"/>
              </a:ext>
            </a:extLst>
          </p:cNvPr>
          <p:cNvSpPr txBox="1"/>
          <p:nvPr/>
        </p:nvSpPr>
        <p:spPr>
          <a:xfrm>
            <a:off x="6680229" y="4203751"/>
            <a:ext cx="18217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a:t>OVERIGE DATA</a:t>
            </a:r>
          </a:p>
        </p:txBody>
      </p:sp>
      <p:sp>
        <p:nvSpPr>
          <p:cNvPr id="39" name="Rectangle 38">
            <a:extLst>
              <a:ext uri="{FF2B5EF4-FFF2-40B4-BE49-F238E27FC236}">
                <a16:creationId xmlns:a16="http://schemas.microsoft.com/office/drawing/2014/main" id="{51235BE0-4EA7-4CFE-BB8E-42857D8D823C}"/>
              </a:ext>
            </a:extLst>
          </p:cNvPr>
          <p:cNvSpPr/>
          <p:nvPr/>
        </p:nvSpPr>
        <p:spPr>
          <a:xfrm>
            <a:off x="6320560" y="4508362"/>
            <a:ext cx="2349311" cy="12772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nl-NL" sz="1100">
                <a:solidFill>
                  <a:prstClr val="black"/>
                </a:solidFill>
                <a:ea typeface="Open Sans" panose="020B0606030504020204" pitchFamily="34" charset="0"/>
                <a:cs typeface="Open Sans" panose="020B0606030504020204" pitchFamily="34" charset="0"/>
              </a:rPr>
              <a:t>Daarnaast worden datasets uitgewisseld zonder persoonsgegevens. Dit zijn gegevens over de geregistreerde uitgevers (labs), </a:t>
            </a:r>
            <a:r>
              <a:rPr lang="nl-NL" sz="1100" err="1">
                <a:solidFill>
                  <a:prstClr val="black"/>
                </a:solidFill>
                <a:ea typeface="Open Sans" panose="020B0606030504020204" pitchFamily="34" charset="0"/>
                <a:cs typeface="Open Sans" panose="020B0606030504020204" pitchFamily="34" charset="0"/>
              </a:rPr>
              <a:t>verifiers</a:t>
            </a:r>
            <a:r>
              <a:rPr lang="nl-NL" sz="1100">
                <a:solidFill>
                  <a:prstClr val="black"/>
                </a:solidFill>
                <a:ea typeface="Open Sans" panose="020B0606030504020204" pitchFamily="34" charset="0"/>
                <a:cs typeface="Open Sans" panose="020B0606030504020204" pitchFamily="34" charset="0"/>
              </a:rPr>
              <a:t> (toegangslocaties) en het schema van de verschillende datasets.</a:t>
            </a:r>
          </a:p>
        </p:txBody>
      </p:sp>
      <p:sp>
        <p:nvSpPr>
          <p:cNvPr id="40" name="TextBox 39">
            <a:extLst>
              <a:ext uri="{FF2B5EF4-FFF2-40B4-BE49-F238E27FC236}">
                <a16:creationId xmlns:a16="http://schemas.microsoft.com/office/drawing/2014/main" id="{AEF9876E-197C-452D-8B07-4AB5B1660F62}"/>
              </a:ext>
            </a:extLst>
          </p:cNvPr>
          <p:cNvSpPr txBox="1"/>
          <p:nvPr/>
        </p:nvSpPr>
        <p:spPr>
          <a:xfrm>
            <a:off x="6281427" y="3886109"/>
            <a:ext cx="730469" cy="5344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5400" b="1" i="1" u="none" strike="noStrike" kern="1200" cap="none" spc="0" normalizeH="0" baseline="0">
                <a:ln>
                  <a:noFill/>
                </a:ln>
                <a:solidFill>
                  <a:schemeClr val="accent6">
                    <a:lumMod val="20000"/>
                    <a:lumOff val="80000"/>
                  </a:schemeClr>
                </a:solidFill>
                <a:effectLst/>
                <a:uLnTx/>
                <a:uFillTx/>
                <a:ea typeface="Arial Hebrew Scholar" charset="-79"/>
                <a:cs typeface="Arial Hebrew Scholar" charset="-79"/>
              </a:rPr>
              <a:t>3</a:t>
            </a:r>
          </a:p>
        </p:txBody>
      </p:sp>
    </p:spTree>
    <p:extLst>
      <p:ext uri="{BB962C8B-B14F-4D97-AF65-F5344CB8AC3E}">
        <p14:creationId xmlns:p14="http://schemas.microsoft.com/office/powerpoint/2010/main" val="152905205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2.70999999999999996447E+00&quot;&gt;&lt;m_msothmcolidx val=&quot;0&quot;/&gt;&lt;m_rgb r=&quot;FC&quot; g=&quot;D2&quot; b=&quot;0B&quot;/&gt;&lt;m_nBrightness endver=&quot;26206&quot; val=&quot;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yJnJF06_LGfgUN_NcmR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yJnJF06_LGfgUN_NcmR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mPJwZZefUzopXQbmFdp0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CKjeiFgWlIvqtX0SDfS8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yJnJF06_LGfgUN_NcmR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yJnJF06_LGfgUN_NcmROg"/>
</p:tagLst>
</file>

<file path=ppt/theme/theme1.xml><?xml version="1.0" encoding="utf-8"?>
<a:theme xmlns:a="http://schemas.openxmlformats.org/drawingml/2006/main" name="Deloitte Brand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E6F8A41AAECA469670AB80CD2B0E49" ma:contentTypeVersion="" ma:contentTypeDescription="Een nieuw document maken." ma:contentTypeScope="" ma:versionID="a3c70ec5802b3231d5c6661e44464337">
  <xsd:schema xmlns:xsd="http://www.w3.org/2001/XMLSchema" xmlns:xs="http://www.w3.org/2001/XMLSchema" xmlns:p="http://schemas.microsoft.com/office/2006/metadata/properties" xmlns:ns2="a54e68df-b62e-4fe9-a444-6394041cf2f1" xmlns:ns3="b6c730bc-a892-4548-afee-cadc557c333e" xmlns:ns4="13e2f0b4-a180-4dda-bcf0-0f6e5f54ba80" targetNamespace="http://schemas.microsoft.com/office/2006/metadata/properties" ma:root="true" ma:fieldsID="35702ceb87361df153967703d24a8640" ns2:_="" ns3:_="" ns4:_="">
    <xsd:import namespace="a54e68df-b62e-4fe9-a444-6394041cf2f1"/>
    <xsd:import namespace="b6c730bc-a892-4548-afee-cadc557c333e"/>
    <xsd:import namespace="13e2f0b4-a180-4dda-bcf0-0f6e5f54ba80"/>
    <xsd:element name="properties">
      <xsd:complexType>
        <xsd:sequence>
          <xsd:element name="documentManagement">
            <xsd:complexType>
              <xsd:all>
                <xsd:element ref="ns2:SharedWithUsers" minOccurs="0"/>
                <xsd:element ref="ns2:SharingHintHash" minOccurs="0"/>
                <xsd:element ref="ns3:SharedWithDetails"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e68df-b62e-4fe9-a444-6394041cf2f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c730bc-a892-4548-afee-cadc557c333e" elementFormDefault="qualified">
    <xsd:import namespace="http://schemas.microsoft.com/office/2006/documentManagement/types"/>
    <xsd:import namespace="http://schemas.microsoft.com/office/infopath/2007/PartnerControls"/>
    <xsd:element name="SharedWithDetails" ma:index="10"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e2f0b4-a180-4dda-bcf0-0f6e5f54ba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E290B-1C63-4067-8DE0-B7FC8C3228A2}">
  <ds:schemaRef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http://schemas.microsoft.com/office/2006/documentManagement/types"/>
    <ds:schemaRef ds:uri="c08d740e-f42e-43fc-9768-feceae84a37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02697AE-7828-4536-B0FA-28A8E9DA8381}"/>
</file>

<file path=customXml/itemProps3.xml><?xml version="1.0" encoding="utf-8"?>
<ds:datastoreItem xmlns:ds="http://schemas.openxmlformats.org/officeDocument/2006/customXml" ds:itemID="{15FCBC40-B11A-4A43-834C-68578D3B1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Deloitte Brand Theme</Template>
  <TotalTime>4432</TotalTime>
  <Words>1626</Words>
  <Application>Microsoft Office PowerPoint</Application>
  <PresentationFormat>Breedbeeld</PresentationFormat>
  <Paragraphs>118</Paragraphs>
  <Slides>6</Slides>
  <Notes>6</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5" baseType="lpstr">
      <vt:lpstr>Arial</vt:lpstr>
      <vt:lpstr>Calibri</vt:lpstr>
      <vt:lpstr>Calibri Light</vt:lpstr>
      <vt:lpstr>Open Sans</vt:lpstr>
      <vt:lpstr>Open Sans Light</vt:lpstr>
      <vt:lpstr>Verdana</vt:lpstr>
      <vt:lpstr>Wingdings 2</vt:lpstr>
      <vt:lpstr>Deloitte Brand Theme</vt:lpstr>
      <vt:lpstr>think-cell Slide</vt:lpstr>
      <vt:lpstr>uNLock Bijdrage aan Nationale Privacy Conferentie 2021 </vt:lpstr>
      <vt:lpstr>Wat is uNLock en waar staan we voor?</vt:lpstr>
      <vt:lpstr>PowerPoint-presentatie</vt:lpstr>
      <vt:lpstr>PowerPoint-presentatie</vt:lpstr>
      <vt:lpstr>PowerPoint-presentatie</vt:lpstr>
      <vt:lpstr>PowerPoint-presentatie</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Latta, Steve</dc:creator>
  <cp:lastModifiedBy>Peter Verkoulen</cp:lastModifiedBy>
  <cp:revision>21</cp:revision>
  <cp:lastPrinted>2014-06-25T02:16:22Z</cp:lastPrinted>
  <dcterms:created xsi:type="dcterms:W3CDTF">2016-04-23T12:13:04Z</dcterms:created>
  <dcterms:modified xsi:type="dcterms:W3CDTF">2021-01-26T13:31:32Z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0x01010035E6F8A41AAECA469670AB80CD2B0E49</vt:lpwstr>
  </property>
  <property fmtid="{D5CDD505-2E9C-101B-9397-08002B2CF9AE}" pid="3" name="_dlc_policyId">
    <vt:lpwstr>/sites/OPP0311495270/Work File</vt:lpwstr>
  </property>
  <property fmtid="{D5CDD505-2E9C-101B-9397-08002B2CF9AE}" pid="4" name="ItemRetentionFormula">
    <vt:lpwstr>&lt;formula id="EDreams.CustomExpirationFormulaID" /&gt;</vt:lpwstr>
  </property>
</Properties>
</file>